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222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s://img1.goodfon.ru/original/1680x1050/7/ec/ugol-sloy-cvet-treugolnik-17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Крест 15"/>
          <p:cNvSpPr/>
          <p:nvPr userDrawn="1"/>
        </p:nvSpPr>
        <p:spPr>
          <a:xfrm>
            <a:off x="1490078" y="4106681"/>
            <a:ext cx="7560840" cy="2016224"/>
          </a:xfrm>
          <a:prstGeom prst="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5220072" y="182960"/>
            <a:ext cx="3779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effectLst/>
              </a:rPr>
              <a:t>ГЕОМЕТРИЯ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00"/>
              </a:solidFill>
              <a:effectLst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7308100" y="935891"/>
            <a:ext cx="16113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effectLst/>
              </a:rPr>
              <a:t>10 - 11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00"/>
              </a:solidFill>
              <a:effectLst/>
            </a:endParaRPr>
          </a:p>
        </p:txBody>
      </p:sp>
      <p:sp>
        <p:nvSpPr>
          <p:cNvPr id="10" name="Параллелограмм 9"/>
          <p:cNvSpPr/>
          <p:nvPr userDrawn="1"/>
        </p:nvSpPr>
        <p:spPr>
          <a:xfrm rot="21101005">
            <a:off x="4909" y="1874168"/>
            <a:ext cx="6743056" cy="1949153"/>
          </a:xfrm>
          <a:prstGeom prst="parallelogram">
            <a:avLst>
              <a:gd name="adj" fmla="val 3080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130054" y="4237630"/>
            <a:ext cx="62808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               Правильная</a:t>
            </a:r>
          </a:p>
          <a:p>
            <a:pPr algn="l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треугольная</a:t>
            </a:r>
            <a:r>
              <a:rPr lang="ru-RU" sz="5400" b="1" cap="none" spc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призма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425222"/>
              </a:solidFill>
              <a:effectLst/>
            </a:endParaRPr>
          </a:p>
        </p:txBody>
      </p:sp>
      <p:sp>
        <p:nvSpPr>
          <p:cNvPr id="14" name="Параллелограмм 13"/>
          <p:cNvSpPr/>
          <p:nvPr userDrawn="1"/>
        </p:nvSpPr>
        <p:spPr>
          <a:xfrm>
            <a:off x="35496" y="6424396"/>
            <a:ext cx="9108504" cy="316972"/>
          </a:xfrm>
          <a:prstGeom prst="parallelogram">
            <a:avLst>
              <a:gd name="adj" fmla="val 8970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Каратанова</a:t>
            </a:r>
            <a:r>
              <a:rPr lang="ru-RU" b="1" dirty="0" smtClean="0"/>
              <a:t> М.Н. ;</a:t>
            </a:r>
            <a:r>
              <a:rPr lang="ru-RU" b="1" baseline="0" dirty="0" smtClean="0"/>
              <a:t>  </a:t>
            </a:r>
            <a:r>
              <a:rPr lang="ru-RU" b="1" dirty="0" smtClean="0"/>
              <a:t>МБОУ</a:t>
            </a:r>
            <a:r>
              <a:rPr lang="ru-RU" b="1" baseline="0" dirty="0" smtClean="0"/>
              <a:t> СОШ 256 ГО ЗАТО Фокино Приморский край</a:t>
            </a:r>
            <a:endParaRPr lang="ru-RU" b="1" dirty="0"/>
          </a:p>
        </p:txBody>
      </p:sp>
      <p:sp>
        <p:nvSpPr>
          <p:cNvPr id="11" name="Прямоугольник 10"/>
          <p:cNvSpPr/>
          <p:nvPr userDrawn="1"/>
        </p:nvSpPr>
        <p:spPr>
          <a:xfrm rot="21116758">
            <a:off x="439457" y="1938972"/>
            <a:ext cx="587718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Задачи на готовых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чертежах для подготовки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к ЕГЭ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5" name="Равнобедренный треугольник 14"/>
          <p:cNvSpPr/>
          <p:nvPr userDrawn="1"/>
        </p:nvSpPr>
        <p:spPr>
          <a:xfrm rot="17862335">
            <a:off x="366434" y="98190"/>
            <a:ext cx="1060704" cy="132304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747567" y="583070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№2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695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103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756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637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8" descr="https://img1.goodfon.ru/original/1680x1050/7/ec/ugol-sloy-cvet-treugolnik-17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7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722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416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s://img1.goodfon.ru/original/1680x1050/7/ec/ugol-sloy-cvet-treugolnik-17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611560" y="332656"/>
            <a:ext cx="8352928" cy="1512168"/>
          </a:xfrm>
          <a:prstGeom prst="rect">
            <a:avLst/>
          </a:prstGeom>
          <a:solidFill>
            <a:schemeClr val="bg1">
              <a:alpha val="7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24450" y="2063283"/>
            <a:ext cx="5095622" cy="454052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481984" y="4657469"/>
            <a:ext cx="3482504" cy="1183287"/>
          </a:xfrm>
          <a:prstGeom prst="rect">
            <a:avLst/>
          </a:prstGeom>
          <a:solidFill>
            <a:schemeClr val="bg1">
              <a:alpha val="7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07504" y="116632"/>
            <a:ext cx="1152128" cy="86811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02726" y="600993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95325" y="3221279"/>
            <a:ext cx="530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4041085" y="3167390"/>
            <a:ext cx="530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777132" y="2063283"/>
            <a:ext cx="530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 userDrawn="1"/>
        </p:nvCxnSpPr>
        <p:spPr>
          <a:xfrm>
            <a:off x="3282152" y="2510283"/>
            <a:ext cx="12593" cy="2762566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 flipH="1" flipV="1">
            <a:off x="3288449" y="5320372"/>
            <a:ext cx="725148" cy="908201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 userDrawn="1"/>
        </p:nvCxnSpPr>
        <p:spPr>
          <a:xfrm flipH="1">
            <a:off x="1450797" y="5346078"/>
            <a:ext cx="1825059" cy="914683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 userDrawn="1"/>
        </p:nvSpPr>
        <p:spPr>
          <a:xfrm>
            <a:off x="2871231" y="4848376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 userDrawn="1"/>
        </p:nvSpPr>
        <p:spPr>
          <a:xfrm>
            <a:off x="4041085" y="600614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1450796" y="3428999"/>
            <a:ext cx="2587986" cy="283875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 userDrawn="1"/>
        </p:nvCxnSpPr>
        <p:spPr>
          <a:xfrm flipH="1">
            <a:off x="1450796" y="2501546"/>
            <a:ext cx="1825059" cy="914683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 userDrawn="1"/>
        </p:nvCxnSpPr>
        <p:spPr>
          <a:xfrm flipH="1" flipV="1">
            <a:off x="3288449" y="2494551"/>
            <a:ext cx="750333" cy="921677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4968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s://img1.goodfon.ru/original/1680x1050/7/ec/ugol-sloy-cvet-treugolnik-17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 userDrawn="1"/>
        </p:nvSpPr>
        <p:spPr>
          <a:xfrm>
            <a:off x="872213" y="332655"/>
            <a:ext cx="3482504" cy="1183287"/>
          </a:xfrm>
          <a:prstGeom prst="rect">
            <a:avLst/>
          </a:prstGeom>
          <a:solidFill>
            <a:schemeClr val="bg1">
              <a:alpha val="7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124450" y="2063283"/>
            <a:ext cx="5095622" cy="454052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02726" y="600993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895325" y="3221279"/>
            <a:ext cx="530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4041085" y="3167390"/>
            <a:ext cx="530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2777132" y="2063283"/>
            <a:ext cx="530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436908" y="482285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 userDrawn="1"/>
        </p:nvCxnSpPr>
        <p:spPr>
          <a:xfrm>
            <a:off x="3282152" y="2510283"/>
            <a:ext cx="12593" cy="2762566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 userDrawn="1"/>
        </p:nvCxnSpPr>
        <p:spPr>
          <a:xfrm flipH="1" flipV="1">
            <a:off x="3288449" y="5320372"/>
            <a:ext cx="725148" cy="908201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 userDrawn="1"/>
        </p:nvCxnSpPr>
        <p:spPr>
          <a:xfrm flipH="1">
            <a:off x="1450797" y="5346078"/>
            <a:ext cx="1825059" cy="914683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 userDrawn="1"/>
        </p:nvSpPr>
        <p:spPr>
          <a:xfrm>
            <a:off x="2871231" y="4848376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4041085" y="600614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450796" y="3428999"/>
            <a:ext cx="2587986" cy="283875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H="1">
            <a:off x="1450796" y="2501546"/>
            <a:ext cx="1825059" cy="914683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H="1" flipV="1">
            <a:off x="3288449" y="2494551"/>
            <a:ext cx="750333" cy="921677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098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36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11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751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6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9CF45-D11A-4E53-9C27-E28E25D9FD3A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B8F2A-8190-444F-ACE2-A66EB62F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40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4" r:id="rId5"/>
    <p:sldLayoutId id="2147483652" r:id="rId6"/>
    <p:sldLayoutId id="2147483653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hyperlink" Target="https://img1.goodfon.ru/original/1680x1050/7/ec/ugol-sloy-cvet-treugolnik-17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9.xml"/><Relationship Id="rId11" Type="http://schemas.openxmlformats.org/officeDocument/2006/relationships/image" Target="../media/image2.png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12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</a:t>
            </a:r>
            <a:r>
              <a:rPr lang="en-US" sz="3200" b="1" dirty="0">
                <a:solidFill>
                  <a:schemeClr val="bg1"/>
                </a:solidFill>
              </a:rPr>
              <a:t>8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475656" y="3429000"/>
            <a:ext cx="1800200" cy="1860643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1475656" y="6261312"/>
            <a:ext cx="2520280" cy="0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8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</a:t>
            </a:r>
            <a:r>
              <a:rPr lang="en-US" sz="3200" b="1" dirty="0"/>
              <a:t>B</a:t>
            </a:r>
            <a:r>
              <a:rPr lang="ru-RU" sz="3200" b="1" dirty="0" smtClean="0"/>
              <a:t> и С</a:t>
            </a:r>
            <a:r>
              <a:rPr lang="en-US" sz="3200" b="1" dirty="0" smtClean="0"/>
              <a:t>A₁</a:t>
            </a:r>
            <a:r>
              <a:rPr lang="ru-RU" sz="3200" b="1" dirty="0" smtClean="0"/>
              <a:t>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635930"/>
              </p:ext>
            </p:extLst>
          </p:nvPr>
        </p:nvGraphicFramePr>
        <p:xfrm>
          <a:off x="6226175" y="4670425"/>
          <a:ext cx="2020888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Формула" r:id="rId6" imgW="711000" imgH="431640" progId="Equation.3">
                  <p:embed/>
                </p:oleObj>
              </mc:Choice>
              <mc:Fallback>
                <p:oleObj name="Формула" r:id="rId6" imgW="711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6175" y="4670425"/>
                        <a:ext cx="2020888" cy="1147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6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</a:t>
            </a:r>
            <a:r>
              <a:rPr lang="ru-RU" sz="3200" b="1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275856" y="2492316"/>
            <a:ext cx="792088" cy="3802148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8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</a:t>
            </a:r>
            <a:r>
              <a:rPr lang="en-US" sz="3200" b="1" dirty="0" smtClean="0"/>
              <a:t>B₁</a:t>
            </a:r>
            <a:r>
              <a:rPr lang="ru-RU" sz="3200" b="1" dirty="0" smtClean="0"/>
              <a:t> и </a:t>
            </a:r>
            <a:r>
              <a:rPr lang="en-US" sz="3200" b="1" dirty="0" smtClean="0"/>
              <a:t>BC₁</a:t>
            </a:r>
            <a:r>
              <a:rPr lang="ru-RU" sz="3200" b="1" dirty="0" smtClean="0"/>
              <a:t>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475656" y="3429000"/>
            <a:ext cx="2592288" cy="2880320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030694"/>
              </p:ext>
            </p:extLst>
          </p:nvPr>
        </p:nvGraphicFramePr>
        <p:xfrm>
          <a:off x="6407150" y="4719638"/>
          <a:ext cx="16589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Формула" r:id="rId6" imgW="583920" imgH="393480" progId="Equation.3">
                  <p:embed/>
                </p:oleObj>
              </mc:Choice>
              <mc:Fallback>
                <p:oleObj name="Формула" r:id="rId6" imgW="583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7150" y="4719638"/>
                        <a:ext cx="165893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3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76256" y="1412776"/>
            <a:ext cx="1452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Фон слайдов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1745" y="404664"/>
            <a:ext cx="3924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</a:rPr>
              <a:t>ИСТОЧНИКИ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00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2166582" cy="3108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https://www.banditoy.ru/upload/iblock/c45/c4559aedda69aaaaef4a1d990fad93db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39434"/>
            <a:ext cx="2466759" cy="308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ozon-st.cdn.ngenix.net/s3/multimedia-y/60056080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15" y="3356992"/>
            <a:ext cx="2296012" cy="308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tatic.my-shop.ru/product/3/296/295479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08920"/>
            <a:ext cx="2289685" cy="310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itimedia-edu.ru/files/catalog/product/0fd4d461-a095-11e4-9345-0050569c7d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256" y="2132856"/>
            <a:ext cx="2219039" cy="308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291" y="5854991"/>
            <a:ext cx="589340" cy="57637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169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страиваемая 1">
            <a:hlinkClick r:id="rId2" action="ppaction://hlinksldjump" highlightClick="1"/>
          </p:cNvPr>
          <p:cNvSpPr/>
          <p:nvPr/>
        </p:nvSpPr>
        <p:spPr>
          <a:xfrm>
            <a:off x="6012160" y="1988840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№1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настраиваемая 2">
            <a:hlinkClick r:id="rId3" action="ppaction://hlinksldjump" highlightClick="1"/>
          </p:cNvPr>
          <p:cNvSpPr/>
          <p:nvPr/>
        </p:nvSpPr>
        <p:spPr>
          <a:xfrm>
            <a:off x="7308304" y="1988840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№2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7" name="Управляющая кнопка: настраиваемая 6">
            <a:hlinkClick r:id="rId4" action="ppaction://hlinksldjump" highlightClick="1"/>
          </p:cNvPr>
          <p:cNvSpPr/>
          <p:nvPr/>
        </p:nvSpPr>
        <p:spPr>
          <a:xfrm>
            <a:off x="7302640" y="2861320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№4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Управляющая кнопка: настраиваемая 7">
            <a:hlinkClick r:id="rId5" action="ppaction://hlinksldjump" highlightClick="1"/>
          </p:cNvPr>
          <p:cNvSpPr/>
          <p:nvPr/>
        </p:nvSpPr>
        <p:spPr>
          <a:xfrm>
            <a:off x="6000744" y="3731804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№5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Управляющая кнопка: настраиваемая 8">
            <a:hlinkClick r:id="rId6" action="ppaction://hlinksldjump" highlightClick="1"/>
          </p:cNvPr>
          <p:cNvSpPr/>
          <p:nvPr/>
        </p:nvSpPr>
        <p:spPr>
          <a:xfrm>
            <a:off x="6012160" y="4581128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№7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Управляющая кнопка: настраиваемая 9">
            <a:hlinkClick r:id="rId7" action="ppaction://hlinksldjump" highlightClick="1"/>
          </p:cNvPr>
          <p:cNvSpPr/>
          <p:nvPr/>
        </p:nvSpPr>
        <p:spPr>
          <a:xfrm>
            <a:off x="7326728" y="4581128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№8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Управляющая кнопка: настраиваемая 10">
            <a:hlinkClick r:id="rId8" action="ppaction://hlinksldjump" highlightClick="1"/>
          </p:cNvPr>
          <p:cNvSpPr/>
          <p:nvPr/>
        </p:nvSpPr>
        <p:spPr>
          <a:xfrm>
            <a:off x="6012160" y="2861320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№3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3" name="Управляющая кнопка: настраиваемая 12">
            <a:hlinkClick r:id="rId9" action="ppaction://hlinksldjump" highlightClick="1"/>
          </p:cNvPr>
          <p:cNvSpPr/>
          <p:nvPr/>
        </p:nvSpPr>
        <p:spPr>
          <a:xfrm>
            <a:off x="7298104" y="3714652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№6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настраиваемая 14">
            <a:hlinkClick r:id="rId10" action="ppaction://hlinksldjump" highlightClick="1"/>
          </p:cNvPr>
          <p:cNvSpPr/>
          <p:nvPr/>
        </p:nvSpPr>
        <p:spPr>
          <a:xfrm>
            <a:off x="6695680" y="5373216"/>
            <a:ext cx="1225248" cy="720080"/>
          </a:xfrm>
          <a:prstGeom prst="actionButtonBlank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№9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247943" y="425280"/>
            <a:ext cx="2800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</a:rPr>
              <a:t>ПРИЗМА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00"/>
              </a:solidFill>
              <a:effectLst/>
            </a:endParaRPr>
          </a:p>
        </p:txBody>
      </p:sp>
      <p:pic>
        <p:nvPicPr>
          <p:cNvPr id="21" name="Рисунок 20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344" y="6093296"/>
            <a:ext cx="589340" cy="57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68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АС и </a:t>
            </a:r>
            <a:r>
              <a:rPr lang="en-US" sz="3200" b="1" dirty="0" smtClean="0"/>
              <a:t>B₁</a:t>
            </a:r>
            <a:r>
              <a:rPr lang="ru-RU" sz="3200" b="1" dirty="0" smtClean="0"/>
              <a:t>С₁.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</a:t>
            </a:r>
            <a:r>
              <a:rPr lang="en-US" sz="3200" b="1" dirty="0" smtClean="0">
                <a:solidFill>
                  <a:schemeClr val="bg1"/>
                </a:solidFill>
              </a:rPr>
              <a:t>1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475656" y="5373216"/>
            <a:ext cx="1800200" cy="864097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275856" y="2497472"/>
            <a:ext cx="777240" cy="936104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99643" y="4904923"/>
            <a:ext cx="9188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0⁰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9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21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1030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</a:t>
            </a:r>
            <a:r>
              <a:rPr lang="ru-RU" sz="3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99643" y="4904923"/>
            <a:ext cx="9188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45⁰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3275856" y="3389556"/>
            <a:ext cx="792088" cy="1987252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475656" y="3389556"/>
            <a:ext cx="0" cy="2847756"/>
          </a:xfrm>
          <a:prstGeom prst="line">
            <a:avLst/>
          </a:prstGeom>
          <a:ln w="63500" cmpd="sng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АА₁ и </a:t>
            </a:r>
            <a:r>
              <a:rPr lang="en-US" sz="3200" b="1" dirty="0" smtClean="0"/>
              <a:t>B₁</a:t>
            </a:r>
            <a:r>
              <a:rPr lang="ru-RU" sz="3200" b="1" dirty="0" smtClean="0"/>
              <a:t>С.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№3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2" name="Рисунок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13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АС и </a:t>
            </a:r>
            <a:r>
              <a:rPr lang="en-US" sz="3200" b="1" dirty="0" smtClean="0"/>
              <a:t>B</a:t>
            </a:r>
            <a:r>
              <a:rPr lang="ru-RU" sz="3200" b="1" dirty="0" smtClean="0"/>
              <a:t>С₁.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475656" y="5373216"/>
            <a:ext cx="1800200" cy="864096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75856" y="2492896"/>
            <a:ext cx="720080" cy="3744416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018161"/>
              </p:ext>
            </p:extLst>
          </p:nvPr>
        </p:nvGraphicFramePr>
        <p:xfrm>
          <a:off x="6227763" y="4670425"/>
          <a:ext cx="2017712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Формула" r:id="rId6" imgW="711000" imgH="431640" progId="Equation.3">
                  <p:embed/>
                </p:oleObj>
              </mc:Choice>
              <mc:Fallback>
                <p:oleObj name="Формула" r:id="rId6" imgW="711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4670425"/>
                        <a:ext cx="2017712" cy="1149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26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3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№4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475656" y="2492896"/>
            <a:ext cx="1800200" cy="3744417"/>
          </a:xfrm>
          <a:prstGeom prst="line">
            <a:avLst/>
          </a:prstGeom>
          <a:ln w="47625" cmpd="sng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800444"/>
              </p:ext>
            </p:extLst>
          </p:nvPr>
        </p:nvGraphicFramePr>
        <p:xfrm>
          <a:off x="6407150" y="4721225"/>
          <a:ext cx="1658938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Формула" r:id="rId6" imgW="583920" imgH="393480" progId="Equation.3">
                  <p:embed/>
                </p:oleObj>
              </mc:Choice>
              <mc:Fallback>
                <p:oleObj name="Формула" r:id="rId6" imgW="58392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7150" y="4721225"/>
                        <a:ext cx="1658938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АС₁ и А₁</a:t>
            </a:r>
            <a:r>
              <a:rPr lang="en-US" sz="3200" b="1" dirty="0" smtClean="0"/>
              <a:t>B</a:t>
            </a:r>
            <a:r>
              <a:rPr lang="ru-RU" sz="3200" b="1" dirty="0" smtClean="0"/>
              <a:t>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52816" y="3457137"/>
            <a:ext cx="2543120" cy="2780176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10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</a:t>
            </a:r>
            <a:r>
              <a:rPr lang="en-US" sz="3200" b="1" dirty="0">
                <a:solidFill>
                  <a:schemeClr val="bg1"/>
                </a:solidFill>
              </a:rPr>
              <a:t>5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1475656" y="2492896"/>
            <a:ext cx="1800200" cy="936104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3275856" y="3429000"/>
            <a:ext cx="720080" cy="1944216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9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А₁С₁ и </a:t>
            </a:r>
            <a:r>
              <a:rPr lang="en-US" sz="3200" b="1" dirty="0" smtClean="0"/>
              <a:t>B₁</a:t>
            </a:r>
            <a:r>
              <a:rPr lang="ru-RU" sz="3200" b="1" dirty="0" smtClean="0"/>
              <a:t>С.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678476"/>
              </p:ext>
            </p:extLst>
          </p:nvPr>
        </p:nvGraphicFramePr>
        <p:xfrm>
          <a:off x="6226175" y="4670425"/>
          <a:ext cx="2020888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Формула" r:id="rId6" imgW="711000" imgH="431640" progId="Equation.3">
                  <p:embed/>
                </p:oleObj>
              </mc:Choice>
              <mc:Fallback>
                <p:oleObj name="Формула" r:id="rId6" imgW="711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6175" y="4670425"/>
                        <a:ext cx="2020888" cy="1147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39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</a:t>
            </a:r>
            <a:r>
              <a:rPr lang="en-US" sz="3200" b="1" dirty="0" smtClean="0">
                <a:solidFill>
                  <a:schemeClr val="bg1"/>
                </a:solidFill>
              </a:rPr>
              <a:t>6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475656" y="3429000"/>
            <a:ext cx="1800200" cy="1860643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8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АВ₁ и </a:t>
            </a:r>
            <a:r>
              <a:rPr lang="ru-RU" sz="3200" b="1" dirty="0"/>
              <a:t>А</a:t>
            </a:r>
            <a:r>
              <a:rPr lang="en-US" sz="3200" b="1" dirty="0" smtClean="0"/>
              <a:t>₁</a:t>
            </a:r>
            <a:r>
              <a:rPr lang="ru-RU" sz="3200" b="1" dirty="0" smtClean="0"/>
              <a:t>С.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595255"/>
              </p:ext>
            </p:extLst>
          </p:nvPr>
        </p:nvGraphicFramePr>
        <p:xfrm>
          <a:off x="6407150" y="4719638"/>
          <a:ext cx="16589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Формула" r:id="rId6" imgW="583920" imgH="393480" progId="Equation.3">
                  <p:embed/>
                </p:oleObj>
              </mc:Choice>
              <mc:Fallback>
                <p:oleObj name="Формула" r:id="rId6" imgW="583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7150" y="4719638"/>
                        <a:ext cx="165893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475656" y="3429000"/>
            <a:ext cx="2592288" cy="2808312"/>
          </a:xfrm>
          <a:prstGeom prst="line">
            <a:avLst/>
          </a:prstGeom>
          <a:ln w="508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05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№</a:t>
            </a:r>
            <a:r>
              <a:rPr lang="en-US" sz="3200" b="1" dirty="0">
                <a:solidFill>
                  <a:schemeClr val="bg1"/>
                </a:solidFill>
              </a:rPr>
              <a:t>7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275856" y="2996952"/>
            <a:ext cx="432048" cy="2292691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1475656" y="2924944"/>
            <a:ext cx="936104" cy="3312368"/>
          </a:xfrm>
          <a:prstGeom prst="line">
            <a:avLst/>
          </a:prstGeom>
          <a:ln w="476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005200"/>
            <a:ext cx="725992" cy="725992"/>
          </a:xfrm>
          <a:prstGeom prst="rect">
            <a:avLst/>
          </a:prstGeom>
        </p:spPr>
      </p:pic>
      <p:pic>
        <p:nvPicPr>
          <p:cNvPr id="8" name="Picture 6" descr="https://c7.hotpng.com/preview/220/3/724/5bbc0f2a39503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40" y="6135712"/>
            <a:ext cx="533648" cy="53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15960" y="301134"/>
            <a:ext cx="7828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В правильной треугольной призме </a:t>
            </a:r>
            <a:r>
              <a:rPr lang="en-US" sz="3200" b="1" dirty="0" smtClean="0"/>
              <a:t>A … </a:t>
            </a:r>
            <a:r>
              <a:rPr lang="ru-RU" sz="3200" b="1" dirty="0" smtClean="0"/>
              <a:t>С</a:t>
            </a:r>
            <a:r>
              <a:rPr lang="en-US" sz="3200" b="1" dirty="0" smtClean="0"/>
              <a:t>₁</a:t>
            </a:r>
            <a:r>
              <a:rPr lang="ru-RU" sz="3200" b="1" dirty="0" smtClean="0"/>
              <a:t>, </a:t>
            </a:r>
            <a:endParaRPr lang="en-US" sz="3200" b="1" dirty="0" smtClean="0"/>
          </a:p>
          <a:p>
            <a:r>
              <a:rPr lang="ru-RU" sz="3200" b="1" dirty="0"/>
              <a:t>в</a:t>
            </a:r>
            <a:r>
              <a:rPr lang="ru-RU" sz="3200" b="1" dirty="0" smtClean="0"/>
              <a:t>се рёбра которой равны 1, найдите</a:t>
            </a:r>
          </a:p>
          <a:p>
            <a:r>
              <a:rPr lang="ru-RU" sz="3200" b="1" dirty="0"/>
              <a:t>у</a:t>
            </a:r>
            <a:r>
              <a:rPr lang="ru-RU" sz="3200" b="1" dirty="0" smtClean="0"/>
              <a:t>гол между прямыми АМ и С</a:t>
            </a:r>
            <a:r>
              <a:rPr lang="en-US" sz="3200" b="1" dirty="0" smtClean="0"/>
              <a:t>N</a:t>
            </a:r>
            <a:r>
              <a:rPr lang="ru-RU" sz="3200" b="1" dirty="0" smtClean="0"/>
              <a:t>.</a:t>
            </a:r>
            <a:r>
              <a:rPr lang="en-US" sz="3200" b="1" dirty="0" smtClean="0"/>
              <a:t> 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2060848"/>
            <a:ext cx="3456384" cy="2232248"/>
          </a:xfrm>
          <a:prstGeom prst="rect">
            <a:avLst/>
          </a:prstGeom>
          <a:solidFill>
            <a:schemeClr val="bg1">
              <a:alpha val="7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580112" y="2145920"/>
            <a:ext cx="33123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 и </a:t>
            </a:r>
            <a:r>
              <a:rPr lang="en-US" sz="3200" b="1" dirty="0" smtClean="0"/>
              <a:t>N</a:t>
            </a:r>
            <a:r>
              <a:rPr lang="en-US" sz="3200" b="1" dirty="0"/>
              <a:t> </a:t>
            </a:r>
            <a:r>
              <a:rPr lang="en-US" sz="3200" b="1" dirty="0" smtClean="0"/>
              <a:t>– </a:t>
            </a:r>
            <a:r>
              <a:rPr lang="ru-RU" sz="3200" b="1" dirty="0" smtClean="0"/>
              <a:t>соответственно середины рёбер А₁С₁ и В₁С</a:t>
            </a:r>
            <a:r>
              <a:rPr lang="en-US" sz="3200" b="1" dirty="0" smtClean="0"/>
              <a:t> ₁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051720" y="2416864"/>
            <a:ext cx="5036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247858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277568"/>
              </p:ext>
            </p:extLst>
          </p:nvPr>
        </p:nvGraphicFramePr>
        <p:xfrm>
          <a:off x="6262688" y="4972050"/>
          <a:ext cx="1947862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Формула" r:id="rId6" imgW="685800" imgH="203040" progId="Equation.3">
                  <p:embed/>
                </p:oleObj>
              </mc:Choice>
              <mc:Fallback>
                <p:oleObj name="Формула" r:id="rId6" imgW="6858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2688" y="4972050"/>
                        <a:ext cx="1947862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5580112" y="4758288"/>
            <a:ext cx="3312368" cy="9749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ОТВЕТ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7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322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KarMaN</dc:creator>
  <cp:lastModifiedBy>KarMaN</cp:lastModifiedBy>
  <cp:revision>36</cp:revision>
  <dcterms:created xsi:type="dcterms:W3CDTF">2020-06-28T19:08:41Z</dcterms:created>
  <dcterms:modified xsi:type="dcterms:W3CDTF">2020-06-29T03:14:50Z</dcterms:modified>
</cp:coreProperties>
</file>