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5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E4E4"/>
    <a:srgbClr val="E6ED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706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6.wmf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7.w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jpg"/><Relationship Id="rId4" Type="http://schemas.openxmlformats.org/officeDocument/2006/relationships/image" Target="../media/image9.jpe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4852394" y="129406"/>
            <a:ext cx="41472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ФИЗИКА - 8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95935" y="-9094"/>
            <a:ext cx="322883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Учимся </a:t>
            </a:r>
          </a:p>
          <a:p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решать задачи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1366827" y="1212195"/>
            <a:ext cx="6410346" cy="830997"/>
          </a:xfrm>
          <a:prstGeom prst="rect">
            <a:avLst/>
          </a:prstGeom>
          <a:solidFill>
            <a:schemeClr val="bg1">
              <a:alpha val="31000"/>
            </a:schemeClr>
          </a:solidFill>
        </p:spPr>
        <p:txBody>
          <a:bodyPr wrap="none" rtlCol="0">
            <a:spAutoFit/>
          </a:bodyPr>
          <a:lstStyle/>
          <a:p>
            <a:pPr algn="r"/>
            <a:r>
              <a:rPr lang="ru-RU" sz="4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Количество теплоты 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1034076" y="6485150"/>
            <a:ext cx="70767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Каратанова</a:t>
            </a:r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М.Н. МБОУ СОШ №256 ГО ЗАТО Фокино Приморский край</a:t>
            </a:r>
          </a:p>
        </p:txBody>
      </p:sp>
      <p:pic>
        <p:nvPicPr>
          <p:cNvPr id="21" name="Picture 4" descr="07i-i1">
            <a:extLst>
              <a:ext uri="{FF2B5EF4-FFF2-40B4-BE49-F238E27FC236}">
                <a16:creationId xmlns:a16="http://schemas.microsoft.com/office/drawing/2014/main" id="{B8839DA8-E084-454B-BA6C-98FFDB31803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2161879"/>
            <a:ext cx="7488832" cy="4114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36369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E418-7EE7-43DB-9B25-0F42C4839A10}" type="datetimeFigureOut">
              <a:rPr lang="ru-RU" smtClean="0"/>
              <a:t>13.04.2024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204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E418-7EE7-43DB-9B25-0F42C4839A10}" type="datetimeFigureOut">
              <a:rPr lang="ru-RU" smtClean="0"/>
              <a:t>13.04.2024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2723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E418-7EE7-43DB-9B25-0F42C4839A10}" type="datetimeFigureOut">
              <a:rPr lang="ru-RU" smtClean="0"/>
              <a:t>13.04.2024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25587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E418-7EE7-43DB-9B25-0F42C4839A10}" type="datetimeFigureOut">
              <a:rPr lang="ru-RU" smtClean="0"/>
              <a:t>13.04.2024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24497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E418-7EE7-43DB-9B25-0F42C4839A10}" type="datetimeFigureOut">
              <a:rPr lang="ru-RU" smtClean="0"/>
              <a:t>13.04.2024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6209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 userDrawn="1"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79512" y="1268760"/>
            <a:ext cx="8784976" cy="5472608"/>
          </a:xfrm>
          <a:prstGeom prst="rect">
            <a:avLst/>
          </a:prstGeom>
          <a:solidFill>
            <a:schemeClr val="bg1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 userDrawn="1"/>
        </p:nvSpPr>
        <p:spPr>
          <a:xfrm>
            <a:off x="6732240" y="6116240"/>
            <a:ext cx="2088232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107504" y="1412776"/>
            <a:ext cx="8928992" cy="1008112"/>
          </a:xfrm>
          <a:prstGeom prst="rect">
            <a:avLst/>
          </a:prstGeom>
          <a:solidFill>
            <a:srgbClr val="E4E4E4"/>
          </a:solidFill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</a:t>
            </a:r>
          </a:p>
        </p:txBody>
      </p:sp>
    </p:spTree>
    <p:extLst>
      <p:ext uri="{BB962C8B-B14F-4D97-AF65-F5344CB8AC3E}">
        <p14:creationId xmlns:p14="http://schemas.microsoft.com/office/powerpoint/2010/main" val="2555088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79512" y="1268760"/>
            <a:ext cx="8784976" cy="5472608"/>
          </a:xfrm>
          <a:prstGeom prst="rect">
            <a:avLst/>
          </a:prstGeom>
          <a:solidFill>
            <a:schemeClr val="bg1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Реши задачу по образцу</a:t>
            </a:r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107504" y="1448780"/>
            <a:ext cx="4464496" cy="5112568"/>
          </a:xfrm>
          <a:prstGeom prst="rect">
            <a:avLst/>
          </a:prstGeom>
          <a:solidFill>
            <a:srgbClr val="E4E4E4"/>
          </a:solidFill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6732240" y="6116240"/>
            <a:ext cx="2088232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4492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 userDrawn="1"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79512" y="1268760"/>
            <a:ext cx="8784976" cy="5472608"/>
          </a:xfrm>
          <a:prstGeom prst="rect">
            <a:avLst/>
          </a:prstGeom>
          <a:solidFill>
            <a:schemeClr val="bg1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107504" y="1412776"/>
            <a:ext cx="8928992" cy="1152128"/>
          </a:xfrm>
          <a:prstGeom prst="rect">
            <a:avLst/>
          </a:prstGeom>
          <a:solidFill>
            <a:srgbClr val="E4E4E4"/>
          </a:solidFill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 userDrawn="1"/>
        </p:nvSpPr>
        <p:spPr>
          <a:xfrm>
            <a:off x="6732240" y="6116240"/>
            <a:ext cx="2088232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AC3A27F-676C-4537-826B-2CA5F8BEED47}"/>
              </a:ext>
            </a:extLst>
          </p:cNvPr>
          <p:cNvSpPr/>
          <p:nvPr userDrawn="1"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</a:t>
            </a:r>
          </a:p>
        </p:txBody>
      </p:sp>
    </p:spTree>
    <p:extLst>
      <p:ext uri="{BB962C8B-B14F-4D97-AF65-F5344CB8AC3E}">
        <p14:creationId xmlns:p14="http://schemas.microsoft.com/office/powerpoint/2010/main" val="1840551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107504" y="116632"/>
            <a:ext cx="8928992" cy="100811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Теоретический материал</a:t>
            </a: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79512" y="1268760"/>
            <a:ext cx="8784976" cy="5472608"/>
          </a:xfrm>
          <a:prstGeom prst="rect">
            <a:avLst/>
          </a:prstGeom>
          <a:solidFill>
            <a:schemeClr val="bg1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45502227"/>
              </p:ext>
            </p:extLst>
          </p:nvPr>
        </p:nvGraphicFramePr>
        <p:xfrm>
          <a:off x="422340" y="1580452"/>
          <a:ext cx="8352928" cy="48314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2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9810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Название величины</a:t>
                      </a: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Обозначение</a:t>
                      </a: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Единицы измерения</a:t>
                      </a: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Формула</a:t>
                      </a: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8112">
                <a:tc>
                  <a:txBody>
                    <a:bodyPr/>
                    <a:lstStyle/>
                    <a:p>
                      <a:endParaRPr lang="ru-RU" dirty="0"/>
                    </a:p>
                    <a:p>
                      <a:pPr algn="ctr"/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Масса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  <a:p>
                      <a:pPr algn="ctr"/>
                      <a:r>
                        <a:rPr lang="ru-RU" sz="2800" b="1" i="1" dirty="0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pPr algn="ctr"/>
                      <a:r>
                        <a:rPr lang="ru-RU" sz="32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кг</a:t>
                      </a:r>
                      <a:endParaRPr lang="ru-RU" sz="3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6104">
                <a:tc>
                  <a:txBody>
                    <a:bodyPr/>
                    <a:lstStyle/>
                    <a:p>
                      <a:endParaRPr lang="ru-RU" dirty="0"/>
                    </a:p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Температура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  <a:p>
                      <a:pPr algn="ctr"/>
                      <a:r>
                        <a:rPr lang="en-US" sz="2800" b="1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</a:t>
                      </a:r>
                      <a:endParaRPr lang="ru-RU" sz="28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  <a:p>
                      <a:pPr algn="ctr"/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6196">
                <a:tc>
                  <a:txBody>
                    <a:bodyPr/>
                    <a:lstStyle/>
                    <a:p>
                      <a:pPr algn="ctr"/>
                      <a:endParaRPr lang="en-US" sz="800" b="0" dirty="0">
                        <a:solidFill>
                          <a:schemeClr val="dk1"/>
                        </a:solidFill>
                        <a:latin typeface="+mn-lt"/>
                        <a:cs typeface="+mn-cs"/>
                      </a:endParaRPr>
                    </a:p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Удельная</a:t>
                      </a:r>
                    </a:p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теплоёмкость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pPr algn="ctr"/>
                      <a:r>
                        <a:rPr lang="en-US" sz="2800" b="1" i="1" dirty="0"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lang="ru-RU" sz="28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08112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Количество</a:t>
                      </a:r>
                    </a:p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теплоты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dirty="0">
                          <a:latin typeface="Times New Roman" pitchFamily="18" charset="0"/>
                          <a:cs typeface="Times New Roman" pitchFamily="18" charset="0"/>
                        </a:rPr>
                        <a:t>Q</a:t>
                      </a:r>
                      <a:endParaRPr lang="ru-RU" sz="28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Дж</a:t>
                      </a:r>
                      <a:endParaRPr lang="ru-RU" sz="3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185969"/>
                  </a:ext>
                </a:extLst>
              </a:tr>
            </a:tbl>
          </a:graphicData>
        </a:graphic>
      </p:graphicFrame>
      <p:sp>
        <p:nvSpPr>
          <p:cNvPr id="9" name="Прямоугольник 8"/>
          <p:cNvSpPr/>
          <p:nvPr userDrawn="1"/>
        </p:nvSpPr>
        <p:spPr>
          <a:xfrm>
            <a:off x="6987914" y="6116240"/>
            <a:ext cx="1760550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180425875"/>
              </p:ext>
            </p:extLst>
          </p:nvPr>
        </p:nvGraphicFramePr>
        <p:xfrm>
          <a:off x="6679168" y="2343267"/>
          <a:ext cx="1931987" cy="1116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4" name="Equation" r:id="rId3" imgW="863280" imgH="444240" progId="Equation.DSMT4">
                  <p:embed/>
                </p:oleObj>
              </mc:Choice>
              <mc:Fallback>
                <p:oleObj name="Equation" r:id="rId3" imgW="863280" imgH="444240" progId="Equation.DSMT4">
                  <p:embed/>
                  <p:pic>
                    <p:nvPicPr>
                      <p:cNvPr id="0" name="Объект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79168" y="2343267"/>
                        <a:ext cx="1931987" cy="1116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226490708"/>
              </p:ext>
            </p:extLst>
          </p:nvPr>
        </p:nvGraphicFramePr>
        <p:xfrm>
          <a:off x="6861111" y="3361173"/>
          <a:ext cx="1619250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5" name="Equation" r:id="rId5" imgW="723600" imgH="393480" progId="Equation.DSMT4">
                  <p:embed/>
                </p:oleObj>
              </mc:Choice>
              <mc:Fallback>
                <p:oleObj name="Equation" r:id="rId5" imgW="723600" imgH="393480" progId="Equation.DSMT4">
                  <p:embed/>
                  <p:pic>
                    <p:nvPicPr>
                      <p:cNvPr id="0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61111" y="3361173"/>
                        <a:ext cx="1619250" cy="987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3828399064"/>
              </p:ext>
            </p:extLst>
          </p:nvPr>
        </p:nvGraphicFramePr>
        <p:xfrm>
          <a:off x="6704742" y="4309084"/>
          <a:ext cx="1931987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6" name="Equation" r:id="rId7" imgW="863280" imgH="444240" progId="Equation.DSMT4">
                  <p:embed/>
                </p:oleObj>
              </mc:Choice>
              <mc:Fallback>
                <p:oleObj name="Equation" r:id="rId7" imgW="863280" imgH="444240" progId="Equation.DSMT4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04742" y="4309084"/>
                        <a:ext cx="1931987" cy="1114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Объект 9">
            <a:extLst>
              <a:ext uri="{FF2B5EF4-FFF2-40B4-BE49-F238E27FC236}">
                <a16:creationId xmlns:a16="http://schemas.microsoft.com/office/drawing/2014/main" id="{90172CBC-E64D-4818-BD96-47759E29CF3F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607297143"/>
              </p:ext>
            </p:extLst>
          </p:nvPr>
        </p:nvGraphicFramePr>
        <p:xfrm>
          <a:off x="5148064" y="3638561"/>
          <a:ext cx="482600" cy="50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7" name="Equation" r:id="rId9" imgW="215640" imgH="203040" progId="Equation.DSMT4">
                  <p:embed/>
                </p:oleObj>
              </mc:Choice>
              <mc:Fallback>
                <p:oleObj name="Equation" r:id="rId9" imgW="215640" imgH="203040" progId="Equation.DSMT4">
                  <p:embed/>
                  <p:pic>
                    <p:nvPicPr>
                      <p:cNvPr id="5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064" y="3638561"/>
                        <a:ext cx="482600" cy="509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Объект 10">
            <a:extLst>
              <a:ext uri="{FF2B5EF4-FFF2-40B4-BE49-F238E27FC236}">
                <a16:creationId xmlns:a16="http://schemas.microsoft.com/office/drawing/2014/main" id="{EF56ACA2-6F7C-4044-96A6-CAAF13BFBAF8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810559483"/>
              </p:ext>
            </p:extLst>
          </p:nvPr>
        </p:nvGraphicFramePr>
        <p:xfrm>
          <a:off x="4788024" y="4579752"/>
          <a:ext cx="1560513" cy="573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8" name="Equation" r:id="rId11" imgW="698400" imgH="228600" progId="Equation.DSMT4">
                  <p:embed/>
                </p:oleObj>
              </mc:Choice>
              <mc:Fallback>
                <p:oleObj name="Equation" r:id="rId11" imgW="698400" imgH="228600" progId="Equation.DSMT4">
                  <p:embed/>
                  <p:pic>
                    <p:nvPicPr>
                      <p:cNvPr id="10" name="Объект 9">
                        <a:extLst>
                          <a:ext uri="{FF2B5EF4-FFF2-40B4-BE49-F238E27FC236}">
                            <a16:creationId xmlns:a16="http://schemas.microsoft.com/office/drawing/2014/main" id="{90172CBC-E64D-4818-BD96-47759E29CF3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8024" y="4579752"/>
                        <a:ext cx="1560513" cy="573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Объект 11">
            <a:extLst>
              <a:ext uri="{FF2B5EF4-FFF2-40B4-BE49-F238E27FC236}">
                <a16:creationId xmlns:a16="http://schemas.microsoft.com/office/drawing/2014/main" id="{912A95E5-27F5-45C4-9662-5A39DC5E5926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3914706187"/>
              </p:ext>
            </p:extLst>
          </p:nvPr>
        </p:nvGraphicFramePr>
        <p:xfrm>
          <a:off x="6619810" y="5369186"/>
          <a:ext cx="2101850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9" name="Equation" r:id="rId13" imgW="939600" imgH="253800" progId="Equation.DSMT4">
                  <p:embed/>
                </p:oleObj>
              </mc:Choice>
              <mc:Fallback>
                <p:oleObj name="Equation" r:id="rId13" imgW="939600" imgH="253800" progId="Equation.DSMT4">
                  <p:embed/>
                  <p:pic>
                    <p:nvPicPr>
                      <p:cNvPr id="2" name="Объект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19810" y="5369186"/>
                        <a:ext cx="2101850" cy="638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5339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4" descr="07i-i1">
            <a:extLst>
              <a:ext uri="{FF2B5EF4-FFF2-40B4-BE49-F238E27FC236}">
                <a16:creationId xmlns:a16="http://schemas.microsoft.com/office/drawing/2014/main" id="{7DD40DFF-16C3-4FC7-96D8-43D44F81392C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627"/>
          <a:stretch/>
        </p:blipFill>
        <p:spPr bwMode="auto">
          <a:xfrm>
            <a:off x="2843808" y="2780928"/>
            <a:ext cx="6192688" cy="3567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 userDrawn="1"/>
        </p:nvSpPr>
        <p:spPr>
          <a:xfrm>
            <a:off x="107504" y="116632"/>
            <a:ext cx="4536504" cy="72008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Источники</a:t>
            </a: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79512" y="980728"/>
            <a:ext cx="4392488" cy="5760640"/>
          </a:xfrm>
          <a:prstGeom prst="rect">
            <a:avLst/>
          </a:prstGeom>
          <a:solidFill>
            <a:schemeClr val="bg1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B06C94A-FCCF-4E4F-8E49-24F6DB69DD8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5792" y="4101701"/>
            <a:ext cx="1809664" cy="258429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A6EE30F-B11C-4FF7-A820-9E2E4C137C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90200">
            <a:off x="3493383" y="3892964"/>
            <a:ext cx="1758969" cy="263764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169A6AC-AF05-4106-9ADC-94B421FA72E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37419">
            <a:off x="164384" y="3990529"/>
            <a:ext cx="1825174" cy="2549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3962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B4E837C-BA97-4508-9EDF-05C433B70D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92" y="1700808"/>
            <a:ext cx="9003816" cy="3456383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DB98AD8-78FE-4973-9D8D-6C02BBB5201E}"/>
              </a:ext>
            </a:extLst>
          </p:cNvPr>
          <p:cNvSpPr/>
          <p:nvPr userDrawn="1"/>
        </p:nvSpPr>
        <p:spPr>
          <a:xfrm>
            <a:off x="6987914" y="6116240"/>
            <a:ext cx="1760550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9401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E418-7EE7-43DB-9B25-0F42C4839A10}" type="datetimeFigureOut">
              <a:rPr lang="ru-RU" smtClean="0"/>
              <a:t>13.04.2024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8477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E418-7EE7-43DB-9B25-0F42C4839A10}" type="datetimeFigureOut">
              <a:rPr lang="ru-RU" smtClean="0"/>
              <a:t>13.04.2024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3566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6DE418-7EE7-43DB-9B25-0F42C4839A10}" type="datetimeFigureOut">
              <a:rPr lang="ru-RU" smtClean="0"/>
              <a:t>13.04.2024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8165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1" r:id="rId3"/>
    <p:sldLayoutId id="2147483650" r:id="rId4"/>
    <p:sldLayoutId id="214748366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image" Target="../media/image28.jpeg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5.wmf"/><Relationship Id="rId5" Type="http://schemas.openxmlformats.org/officeDocument/2006/relationships/oleObject" Target="../embeddings/oleObject12.bin"/><Relationship Id="rId10" Type="http://schemas.openxmlformats.org/officeDocument/2006/relationships/image" Target="../media/image27.wmf"/><Relationship Id="rId4" Type="http://schemas.openxmlformats.org/officeDocument/2006/relationships/slide" Target="slide2.xml"/><Relationship Id="rId9" Type="http://schemas.openxmlformats.org/officeDocument/2006/relationships/oleObject" Target="../embeddings/oleObject14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29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5.bin"/><Relationship Id="rId5" Type="http://schemas.openxmlformats.org/officeDocument/2006/relationships/slide" Target="slide15.xml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sun9-64.userapi.com/impg/9YMcREvC6mZrL6nPOQV7MHpj5A4klsExIg5rog/rQQeqXIHbDI.jpg?size=600x877&amp;quality=95&amp;sign=9070cdf9a15a90246e2e363cf1cc242e&amp;c_uniq_tag=jT50n5uUstL9x6J7NFVKIsfIguPjsIeeNqr3qPCd0wU&amp;type=album" TargetMode="External"/><Relationship Id="rId13" Type="http://schemas.openxmlformats.org/officeDocument/2006/relationships/hyperlink" Target="https://njtplumbingandheating.co.uk/app/uploads/2023/05/iStock-176018817-scaled.jpg" TargetMode="External"/><Relationship Id="rId3" Type="http://schemas.openxmlformats.org/officeDocument/2006/relationships/hyperlink" Target="https://metallo-obrabotka24.ru/wp-content/uploads/2019/10/otzhig-stali1.jpg" TargetMode="External"/><Relationship Id="rId7" Type="http://schemas.openxmlformats.org/officeDocument/2006/relationships/hyperlink" Target="https://plavitmetall.ru/wp-content/uploads/2023/07/10.05.2023_01.jpg" TargetMode="External"/><Relationship Id="rId12" Type="http://schemas.openxmlformats.org/officeDocument/2006/relationships/hyperlink" Target="https://images.genius.com/bcc66728852b5de010bf7259149d4950.1000x844x1.jpg" TargetMode="External"/><Relationship Id="rId2" Type="http://schemas.openxmlformats.org/officeDocument/2006/relationships/hyperlink" Target="http://images.myshared.ru/4/89278/slide_1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100urokov.ru/images/chemistry/8klass/3urok/6.png" TargetMode="External"/><Relationship Id="rId11" Type="http://schemas.openxmlformats.org/officeDocument/2006/relationships/hyperlink" Target="https://s00.yaplakal.com/pics/pics_original/7/2/7/2794727.jpg" TargetMode="External"/><Relationship Id="rId5" Type="http://schemas.openxmlformats.org/officeDocument/2006/relationships/hyperlink" Target="https://sun9-12.userapi.com/c851336/v851336823/77e60/KW6lNojgCRo.jpg" TargetMode="External"/><Relationship Id="rId15" Type="http://schemas.openxmlformats.org/officeDocument/2006/relationships/hyperlink" Target="https://posudaguide.ru/wp-content/uploads/2019/02/Kastryulya-iz-chuguna-na-plite.jpg" TargetMode="External"/><Relationship Id="rId10" Type="http://schemas.openxmlformats.org/officeDocument/2006/relationships/hyperlink" Target="https://tsk-service.ru/wp-content/uploads/0/9/8/0988d7caed2c481215920c2d4b33d5a8.jpeg" TargetMode="External"/><Relationship Id="rId4" Type="http://schemas.openxmlformats.org/officeDocument/2006/relationships/hyperlink" Target="https://imgblog.interestingfacts.com/2023/08/shutterstock_411675652.jpg" TargetMode="External"/><Relationship Id="rId9" Type="http://schemas.openxmlformats.org/officeDocument/2006/relationships/hyperlink" Target="https://avatars.mds.yandex.net/i?id=c550f927930732ddd1419534bc7eccf1_l-5287637-images-thumbs&amp;n=13" TargetMode="External"/><Relationship Id="rId14" Type="http://schemas.openxmlformats.org/officeDocument/2006/relationships/hyperlink" Target="http://karmanform.ucoz.ru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15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5" Type="http://schemas.openxmlformats.org/officeDocument/2006/relationships/slide" Target="slide15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slide" Target="slide2.xml"/><Relationship Id="rId7" Type="http://schemas.openxmlformats.org/officeDocument/2006/relationships/image" Target="../media/image18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17.wmf"/><Relationship Id="rId10" Type="http://schemas.openxmlformats.org/officeDocument/2006/relationships/image" Target="../media/image20.jpeg"/><Relationship Id="rId4" Type="http://schemas.openxmlformats.org/officeDocument/2006/relationships/oleObject" Target="../embeddings/oleObject8.bin"/><Relationship Id="rId9" Type="http://schemas.openxmlformats.org/officeDocument/2006/relationships/image" Target="../media/image19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63277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6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hlinkClick r:id="rId2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7E99F8F-8CFE-43EF-9458-FF3B81292C2A}"/>
              </a:ext>
            </a:extLst>
          </p:cNvPr>
          <p:cNvSpPr txBox="1"/>
          <p:nvPr/>
        </p:nvSpPr>
        <p:spPr>
          <a:xfrm>
            <a:off x="179511" y="1458848"/>
            <a:ext cx="439248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 железном чайнике массой 400 г нагрели 2 кг воды от 20 до 100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º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С. Какое количество теплоты было затрачено?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C4B8893-B08C-499A-95C5-CF92B8DED2C2}"/>
              </a:ext>
            </a:extLst>
          </p:cNvPr>
          <p:cNvSpPr/>
          <p:nvPr/>
        </p:nvSpPr>
        <p:spPr>
          <a:xfrm>
            <a:off x="391263" y="5684601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7B9048C8-A9B7-4B82-85A8-D067D7EA3892}"/>
              </a:ext>
            </a:extLst>
          </p:cNvPr>
          <p:cNvSpPr/>
          <p:nvPr/>
        </p:nvSpPr>
        <p:spPr>
          <a:xfrm>
            <a:off x="374523" y="4281479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Подсказка: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8766F56-5837-4FBA-90DC-D9555F8EDE51}"/>
              </a:ext>
            </a:extLst>
          </p:cNvPr>
          <p:cNvSpPr txBox="1"/>
          <p:nvPr/>
        </p:nvSpPr>
        <p:spPr>
          <a:xfrm>
            <a:off x="2317618" y="5693622"/>
            <a:ext cx="22920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1,38 ꞏ10⁸ Дж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D7BFE6A-CC44-460D-A518-2D43C482708D}"/>
              </a:ext>
            </a:extLst>
          </p:cNvPr>
          <p:cNvSpPr txBox="1"/>
          <p:nvPr/>
        </p:nvSpPr>
        <p:spPr>
          <a:xfrm>
            <a:off x="533134" y="4871707"/>
            <a:ext cx="3568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BDB2A4CB-BC1D-4EC4-97B8-C7A2D82B7094}"/>
              </a:ext>
            </a:extLst>
          </p:cNvPr>
          <p:cNvSpPr/>
          <p:nvPr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Реши задачу на нахождение </a:t>
            </a:r>
          </a:p>
          <a:p>
            <a:pPr algn="ctr"/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количества теплоты: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01A5B99D-500F-4394-B18D-F4DCBDDE5B3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4713247" y="1467971"/>
            <a:ext cx="4104456" cy="3827700"/>
          </a:xfrm>
          <a:prstGeom prst="rect">
            <a:avLst/>
          </a:prstGeom>
          <a:ln w="50800">
            <a:solidFill>
              <a:schemeClr val="bg1">
                <a:lumMod val="50000"/>
              </a:schemeClr>
            </a:solidFill>
          </a:ln>
        </p:spPr>
      </p:pic>
      <p:sp>
        <p:nvSpPr>
          <p:cNvPr id="22" name="Прямоугольник 21">
            <a:hlinkClick r:id="rId4" action="ppaction://hlinksldjump"/>
            <a:extLst>
              <a:ext uri="{FF2B5EF4-FFF2-40B4-BE49-F238E27FC236}">
                <a16:creationId xmlns:a16="http://schemas.microsoft.com/office/drawing/2014/main" id="{3FD901CB-A31F-458C-B713-F4E796B34974}"/>
              </a:ext>
            </a:extLst>
          </p:cNvPr>
          <p:cNvSpPr/>
          <p:nvPr/>
        </p:nvSpPr>
        <p:spPr>
          <a:xfrm>
            <a:off x="4770000" y="5505518"/>
            <a:ext cx="4050471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Удельная теплоёмкость</a:t>
            </a:r>
          </a:p>
        </p:txBody>
      </p:sp>
    </p:spTree>
    <p:extLst>
      <p:ext uri="{BB962C8B-B14F-4D97-AF65-F5344CB8AC3E}">
        <p14:creationId xmlns:p14="http://schemas.microsoft.com/office/powerpoint/2010/main" val="178801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4C30F230-00E7-4302-ADA8-02398AC9E97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19896" y="2392988"/>
            <a:ext cx="3408626" cy="2097950"/>
          </a:xfrm>
          <a:prstGeom prst="rect">
            <a:avLst/>
          </a:prstGeom>
          <a:ln w="50800">
            <a:solidFill>
              <a:schemeClr val="bg1">
                <a:lumMod val="50000"/>
              </a:schemeClr>
            </a:solidFill>
          </a:ln>
        </p:spPr>
      </p:pic>
      <p:sp>
        <p:nvSpPr>
          <p:cNvPr id="2" name="Прямоугольник 1"/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1332093"/>
            <a:ext cx="8717515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На сколько градусов изменилась температура чугунной </a:t>
            </a:r>
          </a:p>
          <a:p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детали массой 12 кг, если при остывании она отдала</a:t>
            </a:r>
          </a:p>
          <a:p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648000 Дж теплоты?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15819" y="3849756"/>
            <a:ext cx="26987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648000 Дж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  </a:t>
            </a: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6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hlinkClick r:id="rId4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cxnSp>
        <p:nvCxnSpPr>
          <p:cNvPr id="7" name="Прямая соединительная линия 6"/>
          <p:cNvCxnSpPr>
            <a:cxnSpLocks/>
          </p:cNvCxnSpPr>
          <p:nvPr/>
        </p:nvCxnSpPr>
        <p:spPr>
          <a:xfrm>
            <a:off x="3138913" y="2718527"/>
            <a:ext cx="0" cy="289285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 flipH="1">
            <a:off x="795798" y="5181140"/>
            <a:ext cx="234311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08816" y="3326536"/>
            <a:ext cx="2100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т =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12 кг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8343" y="5228463"/>
            <a:ext cx="18136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₂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₁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) –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   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62910" y="6016415"/>
            <a:ext cx="2771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100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º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74331" y="2718527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Дано (4):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554038" y="2718527"/>
            <a:ext cx="228182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 (4):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39552" y="3930322"/>
            <a:ext cx="231493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58930" y="3382258"/>
            <a:ext cx="203283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07963" y="5228463"/>
            <a:ext cx="203283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9" name="Объект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8704409"/>
              </p:ext>
            </p:extLst>
          </p:nvPr>
        </p:nvGraphicFramePr>
        <p:xfrm>
          <a:off x="3353495" y="3864534"/>
          <a:ext cx="1619250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4" name="Equation" r:id="rId5" imgW="723600" imgH="393480" progId="Equation.DSMT4">
                  <p:embed/>
                </p:oleObj>
              </mc:Choice>
              <mc:Fallback>
                <p:oleObj name="Equation" r:id="rId5" imgW="72360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3495" y="3864534"/>
                        <a:ext cx="1619250" cy="987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Объект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703587"/>
              </p:ext>
            </p:extLst>
          </p:nvPr>
        </p:nvGraphicFramePr>
        <p:xfrm>
          <a:off x="3353495" y="4700298"/>
          <a:ext cx="4233426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5" name="Equation" r:id="rId7" imgW="1752480" imgH="419040" progId="Equation.DSMT4">
                  <p:embed/>
                </p:oleObj>
              </mc:Choice>
              <mc:Fallback>
                <p:oleObj name="Equation" r:id="rId7" imgW="175248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3495" y="4700298"/>
                        <a:ext cx="4233426" cy="1050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73B51982-7653-4E3A-9FF5-0BF51F98EB7A}"/>
              </a:ext>
            </a:extLst>
          </p:cNvPr>
          <p:cNvSpPr txBox="1"/>
          <p:nvPr/>
        </p:nvSpPr>
        <p:spPr>
          <a:xfrm>
            <a:off x="408816" y="4372649"/>
            <a:ext cx="26987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с = 5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40 Дж/кг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º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  </a:t>
            </a:r>
          </a:p>
        </p:txBody>
      </p:sp>
      <p:graphicFrame>
        <p:nvGraphicFramePr>
          <p:cNvPr id="24" name="Объект 23">
            <a:extLst>
              <a:ext uri="{FF2B5EF4-FFF2-40B4-BE49-F238E27FC236}">
                <a16:creationId xmlns:a16="http://schemas.microsoft.com/office/drawing/2014/main" id="{8F5188C2-6E47-4826-A8E4-C48A55712E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3594211"/>
              </p:ext>
            </p:extLst>
          </p:nvPr>
        </p:nvGraphicFramePr>
        <p:xfrm>
          <a:off x="3308780" y="3326536"/>
          <a:ext cx="2212975" cy="636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6" name="Equation" r:id="rId9" imgW="990360" imgH="253800" progId="Equation.DSMT4">
                  <p:embed/>
                </p:oleObj>
              </mc:Choice>
              <mc:Fallback>
                <p:oleObj name="Equation" r:id="rId9" imgW="990360" imgH="253800" progId="Equation.DSMT4">
                  <p:embed/>
                  <p:pic>
                    <p:nvPicPr>
                      <p:cNvPr id="6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08780" y="3326536"/>
                        <a:ext cx="2212975" cy="636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893DD2D-D4DA-4E33-8127-ED187C996917}"/>
              </a:ext>
            </a:extLst>
          </p:cNvPr>
          <p:cNvSpPr/>
          <p:nvPr/>
        </p:nvSpPr>
        <p:spPr>
          <a:xfrm>
            <a:off x="415819" y="4490938"/>
            <a:ext cx="26197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4641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1" grpId="0"/>
      <p:bldP spid="14" grpId="0" animBg="1"/>
      <p:bldP spid="15" grpId="0" animBg="1"/>
      <p:bldP spid="18" grpId="0" animBg="1"/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515884"/>
            <a:ext cx="43204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Определите изменение температуры кирпичной печи массой 1,2 т, если при остывании она отдала количество теплоты 31,68 МДж.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7034" y="4212704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7034" y="486916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339752" y="4212704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30 ºС </a:t>
            </a:r>
          </a:p>
        </p:txBody>
      </p:sp>
      <p:sp>
        <p:nvSpPr>
          <p:cNvPr id="15" name="Прямоугольник 14">
            <a:hlinkClick r:id="rId3" action="ppaction://hlinksldjump"/>
          </p:cNvPr>
          <p:cNvSpPr/>
          <p:nvPr/>
        </p:nvSpPr>
        <p:spPr>
          <a:xfrm>
            <a:off x="6706112" y="6068027"/>
            <a:ext cx="1356417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Образец</a:t>
            </a:r>
          </a:p>
        </p:txBody>
      </p:sp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6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B14FD52-2A7E-40CF-B34D-B4B38F104FB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3025" y="1503308"/>
            <a:ext cx="3568969" cy="4021954"/>
          </a:xfrm>
          <a:prstGeom prst="rect">
            <a:avLst/>
          </a:prstGeom>
          <a:ln w="50800">
            <a:solidFill>
              <a:schemeClr val="bg1">
                <a:lumMod val="50000"/>
              </a:schemeClr>
            </a:solidFill>
          </a:ln>
        </p:spPr>
      </p:pic>
      <p:sp>
        <p:nvSpPr>
          <p:cNvPr id="13" name="Прямоугольник 12">
            <a:hlinkClick r:id="rId5" action="ppaction://hlinksldjump"/>
            <a:extLst>
              <a:ext uri="{FF2B5EF4-FFF2-40B4-BE49-F238E27FC236}">
                <a16:creationId xmlns:a16="http://schemas.microsoft.com/office/drawing/2014/main" id="{862598F0-9B6A-4212-A3F5-A028F448BD60}"/>
              </a:ext>
            </a:extLst>
          </p:cNvPr>
          <p:cNvSpPr/>
          <p:nvPr/>
        </p:nvSpPr>
        <p:spPr>
          <a:xfrm>
            <a:off x="4770000" y="5505518"/>
            <a:ext cx="4050471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Удельная теплоёмкость</a:t>
            </a:r>
          </a:p>
        </p:txBody>
      </p:sp>
      <p:graphicFrame>
        <p:nvGraphicFramePr>
          <p:cNvPr id="14" name="Объект 13">
            <a:extLst>
              <a:ext uri="{FF2B5EF4-FFF2-40B4-BE49-F238E27FC236}">
                <a16:creationId xmlns:a16="http://schemas.microsoft.com/office/drawing/2014/main" id="{0AE5F9CD-1A83-4A86-A04D-46BA92DFB1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9229611"/>
              </p:ext>
            </p:extLst>
          </p:nvPr>
        </p:nvGraphicFramePr>
        <p:xfrm>
          <a:off x="209051" y="5484111"/>
          <a:ext cx="4320480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name="Equation" r:id="rId6" imgW="1904760" imgH="419040" progId="Equation.DSMT4">
                  <p:embed/>
                </p:oleObj>
              </mc:Choice>
              <mc:Fallback>
                <p:oleObj name="Equation" r:id="rId6" imgW="1904760" imgH="419040" progId="Equation.DSMT4">
                  <p:embed/>
                  <p:pic>
                    <p:nvPicPr>
                      <p:cNvPr id="20" name="Объект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051" y="5484111"/>
                        <a:ext cx="4320480" cy="1050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38830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6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hlinkClick r:id="rId2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CA92BB7B-B4D1-4638-8EAE-135E52A051F3}"/>
              </a:ext>
            </a:extLst>
          </p:cNvPr>
          <p:cNvSpPr/>
          <p:nvPr/>
        </p:nvSpPr>
        <p:spPr>
          <a:xfrm>
            <a:off x="307034" y="4212704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3B1B65E-360D-4792-86C5-E4EA4142165C}"/>
              </a:ext>
            </a:extLst>
          </p:cNvPr>
          <p:cNvSpPr txBox="1"/>
          <p:nvPr/>
        </p:nvSpPr>
        <p:spPr>
          <a:xfrm>
            <a:off x="2339752" y="4212704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2,1 МДж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F07792E-9E8F-4E27-86B0-2D1C08833F60}"/>
              </a:ext>
            </a:extLst>
          </p:cNvPr>
          <p:cNvSpPr/>
          <p:nvPr/>
        </p:nvSpPr>
        <p:spPr>
          <a:xfrm>
            <a:off x="307034" y="486916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Проверка: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43787BB-76FE-4A56-8C20-6DAED4381ECB}"/>
              </a:ext>
            </a:extLst>
          </p:cNvPr>
          <p:cNvSpPr txBox="1"/>
          <p:nvPr/>
        </p:nvSpPr>
        <p:spPr>
          <a:xfrm>
            <a:off x="231866" y="1878088"/>
            <a:ext cx="43204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Какое количество теплоты потребуется для нагревания 50 кг льда 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от – 20 до 0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º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14267DC-856E-4CF7-B276-2F38673AD4B1}"/>
              </a:ext>
            </a:extLst>
          </p:cNvPr>
          <p:cNvSpPr txBox="1"/>
          <p:nvPr/>
        </p:nvSpPr>
        <p:spPr>
          <a:xfrm>
            <a:off x="302986" y="5524636"/>
            <a:ext cx="4176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= 2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00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·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50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ꞏ (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+ 20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203966D1-DD57-4030-AB13-E2C69CCCD1ED}"/>
              </a:ext>
            </a:extLst>
          </p:cNvPr>
          <p:cNvSpPr/>
          <p:nvPr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Реши задачу на нахождение </a:t>
            </a:r>
          </a:p>
          <a:p>
            <a:pPr algn="ctr"/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количества теплоты: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C7FC796-C470-46FB-9970-0EB7C752701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8932" y="1628800"/>
            <a:ext cx="4265877" cy="3600400"/>
          </a:xfrm>
          <a:prstGeom prst="rect">
            <a:avLst/>
          </a:prstGeom>
          <a:ln w="50800">
            <a:solidFill>
              <a:schemeClr val="bg1">
                <a:lumMod val="50000"/>
              </a:schemeClr>
            </a:solidFill>
          </a:ln>
        </p:spPr>
      </p:pic>
      <p:sp>
        <p:nvSpPr>
          <p:cNvPr id="20" name="Прямоугольник 19">
            <a:hlinkClick r:id="rId4" action="ppaction://hlinksldjump"/>
            <a:extLst>
              <a:ext uri="{FF2B5EF4-FFF2-40B4-BE49-F238E27FC236}">
                <a16:creationId xmlns:a16="http://schemas.microsoft.com/office/drawing/2014/main" id="{F550CAB2-A1E4-487B-8FC2-76047ABAFEC6}"/>
              </a:ext>
            </a:extLst>
          </p:cNvPr>
          <p:cNvSpPr/>
          <p:nvPr/>
        </p:nvSpPr>
        <p:spPr>
          <a:xfrm>
            <a:off x="4770000" y="5505518"/>
            <a:ext cx="4050471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Удельная теплоёмкость</a:t>
            </a:r>
          </a:p>
        </p:txBody>
      </p:sp>
    </p:spTree>
    <p:extLst>
      <p:ext uri="{BB962C8B-B14F-4D97-AF65-F5344CB8AC3E}">
        <p14:creationId xmlns:p14="http://schemas.microsoft.com/office/powerpoint/2010/main" val="1561675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4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Реши задачу, применяя формулу пути: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6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hlinkClick r:id="rId2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F013935-89B7-4CB5-A507-1BA7C7393F90}"/>
              </a:ext>
            </a:extLst>
          </p:cNvPr>
          <p:cNvSpPr txBox="1"/>
          <p:nvPr/>
        </p:nvSpPr>
        <p:spPr>
          <a:xfrm>
            <a:off x="179512" y="1458848"/>
            <a:ext cx="432048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 чугунной  кастрюле массой 1,5 кг налито 2 кг воды. Какое количество теплоты нужно передать кастрюле с водой для нагревания их от 20 до 100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º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С?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9DD6067F-D4AE-4F94-A770-E2E5F17D002E}"/>
              </a:ext>
            </a:extLst>
          </p:cNvPr>
          <p:cNvSpPr/>
          <p:nvPr/>
        </p:nvSpPr>
        <p:spPr>
          <a:xfrm>
            <a:off x="357024" y="5815999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9C8B00E-1DE3-47C7-9045-F7346BE1420D}"/>
              </a:ext>
            </a:extLst>
          </p:cNvPr>
          <p:cNvSpPr/>
          <p:nvPr/>
        </p:nvSpPr>
        <p:spPr>
          <a:xfrm>
            <a:off x="391263" y="4557565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Подсказка: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61C4314-8D7E-4CD4-8FF7-FF68440C0C11}"/>
              </a:ext>
            </a:extLst>
          </p:cNvPr>
          <p:cNvSpPr txBox="1"/>
          <p:nvPr/>
        </p:nvSpPr>
        <p:spPr>
          <a:xfrm>
            <a:off x="2389741" y="5815999"/>
            <a:ext cx="21480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736800 Дж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0D6E8B8-A3AE-4C67-9E64-8CFBEC157EF0}"/>
              </a:ext>
            </a:extLst>
          </p:cNvPr>
          <p:cNvSpPr txBox="1"/>
          <p:nvPr/>
        </p:nvSpPr>
        <p:spPr>
          <a:xfrm>
            <a:off x="549874" y="5147793"/>
            <a:ext cx="3568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E595F3C-6AF6-4C1E-8EBF-2F0E09B26C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40282" y="1573938"/>
            <a:ext cx="4296214" cy="3797698"/>
          </a:xfrm>
          <a:prstGeom prst="rect">
            <a:avLst/>
          </a:prstGeom>
          <a:ln w="50800">
            <a:solidFill>
              <a:schemeClr val="bg1">
                <a:lumMod val="50000"/>
              </a:schemeClr>
            </a:solidFill>
          </a:ln>
        </p:spPr>
      </p:pic>
      <p:sp>
        <p:nvSpPr>
          <p:cNvPr id="19" name="Прямоугольник 18">
            <a:hlinkClick r:id="rId4" action="ppaction://hlinksldjump"/>
            <a:extLst>
              <a:ext uri="{FF2B5EF4-FFF2-40B4-BE49-F238E27FC236}">
                <a16:creationId xmlns:a16="http://schemas.microsoft.com/office/drawing/2014/main" id="{11D60443-A3BD-4757-A902-120A6D42C578}"/>
              </a:ext>
            </a:extLst>
          </p:cNvPr>
          <p:cNvSpPr/>
          <p:nvPr/>
        </p:nvSpPr>
        <p:spPr>
          <a:xfrm>
            <a:off x="4770000" y="5505518"/>
            <a:ext cx="4050471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Удельная теплоёмкость</a:t>
            </a:r>
          </a:p>
        </p:txBody>
      </p:sp>
    </p:spTree>
    <p:extLst>
      <p:ext uri="{BB962C8B-B14F-4D97-AF65-F5344CB8AC3E}">
        <p14:creationId xmlns:p14="http://schemas.microsoft.com/office/powerpoint/2010/main" val="301359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озврат 1">
            <a:hlinkClick r:id="" action="ppaction://hlinkshowjump?jump=lastslideviewed" highlightClick="1"/>
            <a:extLst>
              <a:ext uri="{FF2B5EF4-FFF2-40B4-BE49-F238E27FC236}">
                <a16:creationId xmlns:a16="http://schemas.microsoft.com/office/drawing/2014/main" id="{1AE65A35-B2F4-4416-8024-129C47EEBD62}"/>
              </a:ext>
            </a:extLst>
          </p:cNvPr>
          <p:cNvSpPr/>
          <p:nvPr/>
        </p:nvSpPr>
        <p:spPr>
          <a:xfrm>
            <a:off x="7072128" y="6191557"/>
            <a:ext cx="720080" cy="360040"/>
          </a:xfrm>
          <a:prstGeom prst="actionButtonReturn">
            <a:avLst/>
          </a:prstGeom>
          <a:solidFill>
            <a:schemeClr val="accent6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далее 4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B4E20D68-D146-4DAA-9FA5-DCAD33354F65}"/>
              </a:ext>
            </a:extLst>
          </p:cNvPr>
          <p:cNvSpPr/>
          <p:nvPr/>
        </p:nvSpPr>
        <p:spPr>
          <a:xfrm>
            <a:off x="7956376" y="6191557"/>
            <a:ext cx="721979" cy="360040"/>
          </a:xfrm>
          <a:prstGeom prst="actionButtonForwardNext">
            <a:avLst/>
          </a:prstGeom>
          <a:solidFill>
            <a:schemeClr val="accent6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02612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4183" y="1196752"/>
            <a:ext cx="18518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2"/>
              </a:rPr>
              <a:t>Титульный слайд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43367" y="1566567"/>
            <a:ext cx="1818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3"/>
              </a:rPr>
              <a:t>Закалка металла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43367" y="1946343"/>
            <a:ext cx="19196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4"/>
              </a:rPr>
              <a:t>Кастрюля с водой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327320" y="1562761"/>
            <a:ext cx="20874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5"/>
              </a:rPr>
              <a:t>Нагревание свинца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43367" y="2315675"/>
            <a:ext cx="29477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6"/>
              </a:rPr>
              <a:t>Нагревание медного бруска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369995" y="2699930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7"/>
              </a:rPr>
              <a:t>Чугун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339619" y="1196752"/>
            <a:ext cx="19030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8"/>
              </a:rPr>
              <a:t>Нагревание воды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73905" y="2676345"/>
            <a:ext cx="20601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9"/>
              </a:rPr>
              <a:t>Нагревание спирта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73905" y="3389023"/>
            <a:ext cx="1760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10"/>
              </a:rPr>
              <a:t>Кирпичная печь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339619" y="1946343"/>
            <a:ext cx="19030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11"/>
              </a:rPr>
              <a:t>Нагревание воды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335692" y="3064106"/>
            <a:ext cx="1049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12"/>
              </a:rPr>
              <a:t>Куб льда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73905" y="3037015"/>
            <a:ext cx="1809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13"/>
              </a:rPr>
              <a:t>Чайник на плите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5491507" y="6381328"/>
            <a:ext cx="2865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linkClick r:id="rId14"/>
              </a:rPr>
              <a:t>http://karmanform.ucoz.ru/</a:t>
            </a:r>
            <a:r>
              <a:rPr lang="ru-RU" dirty="0"/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4D27F23-1E28-4FDC-B1E5-9E28E7A6293D}"/>
              </a:ext>
            </a:extLst>
          </p:cNvPr>
          <p:cNvSpPr txBox="1"/>
          <p:nvPr/>
        </p:nvSpPr>
        <p:spPr>
          <a:xfrm>
            <a:off x="2339619" y="3435983"/>
            <a:ext cx="20332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15"/>
              </a:rPr>
              <a:t>Чугунная кастрюля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146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озврат 1">
            <a:hlinkClick r:id="" action="ppaction://hlinkshowjump?jump=lastslideviewed" highlightClick="1"/>
          </p:cNvPr>
          <p:cNvSpPr/>
          <p:nvPr/>
        </p:nvSpPr>
        <p:spPr>
          <a:xfrm>
            <a:off x="7072128" y="6191557"/>
            <a:ext cx="720080" cy="360040"/>
          </a:xfrm>
          <a:prstGeom prst="actionButtonReturn">
            <a:avLst/>
          </a:prstGeom>
          <a:solidFill>
            <a:schemeClr val="accent6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7889215" y="6191556"/>
            <a:ext cx="721979" cy="360040"/>
          </a:xfrm>
          <a:prstGeom prst="actionButtonForwardNext">
            <a:avLst/>
          </a:prstGeom>
          <a:solidFill>
            <a:schemeClr val="accent6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6386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7A2B91A-8D4F-4709-B9D7-563A04C8B9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49065" y="2357750"/>
            <a:ext cx="3513832" cy="2031580"/>
          </a:xfrm>
          <a:prstGeom prst="rect">
            <a:avLst/>
          </a:prstGeom>
          <a:ln w="38100">
            <a:solidFill>
              <a:schemeClr val="bg1">
                <a:lumMod val="75000"/>
              </a:schemeClr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165388" y="1419816"/>
            <a:ext cx="89786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Стальная деталь массой 3 кг нагрелась от 25 до 45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º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С.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Какое количество теплоты было израсходовано?</a:t>
            </a:r>
          </a:p>
        </p:txBody>
      </p:sp>
      <p:cxnSp>
        <p:nvCxnSpPr>
          <p:cNvPr id="15" name="Прямая соединительная линия 14"/>
          <p:cNvCxnSpPr>
            <a:cxnSpLocks/>
          </p:cNvCxnSpPr>
          <p:nvPr/>
        </p:nvCxnSpPr>
        <p:spPr>
          <a:xfrm flipH="1">
            <a:off x="323528" y="5935578"/>
            <a:ext cx="238872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56140" y="4046484"/>
            <a:ext cx="58493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m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кг     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Q = cm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t₂ – t₁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                 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7400" y="4456167"/>
            <a:ext cx="89786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₁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ºC    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Q =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500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Дж/кг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º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 · 3 кг ∙ (45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º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 – 25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º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С)  </a:t>
            </a:r>
          </a:p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₂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45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ºC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  Q =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30000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Дж = 30 кДж</a:t>
            </a:r>
          </a:p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= 500Дж/кг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º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   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78711" y="5989235"/>
            <a:ext cx="18136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Q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– ?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   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20970" y="5935578"/>
            <a:ext cx="2771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кДж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484394" y="3408754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Дано (5):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843808" y="3392453"/>
            <a:ext cx="228182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 (3):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256140" y="4566841"/>
            <a:ext cx="2032833" cy="380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294347" y="4016886"/>
            <a:ext cx="203283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2789254" y="4042735"/>
            <a:ext cx="2252214" cy="4955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2789254" y="4568857"/>
            <a:ext cx="6148635" cy="3767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2725350" y="4997144"/>
            <a:ext cx="386287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6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>
            <a:hlinkClick r:id="rId3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32967B8E-2888-4F95-B91E-3818D2FDB256}"/>
              </a:ext>
            </a:extLst>
          </p:cNvPr>
          <p:cNvSpPr/>
          <p:nvPr/>
        </p:nvSpPr>
        <p:spPr>
          <a:xfrm>
            <a:off x="286480" y="4958264"/>
            <a:ext cx="2032833" cy="380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55E7DF39-6501-4C97-9205-E374DE6FC42C}"/>
              </a:ext>
            </a:extLst>
          </p:cNvPr>
          <p:cNvSpPr/>
          <p:nvPr/>
        </p:nvSpPr>
        <p:spPr>
          <a:xfrm>
            <a:off x="228737" y="5408473"/>
            <a:ext cx="2456112" cy="494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>
            <a:cxnSpLocks/>
          </p:cNvCxnSpPr>
          <p:nvPr/>
        </p:nvCxnSpPr>
        <p:spPr>
          <a:xfrm flipH="1">
            <a:off x="2712254" y="3392453"/>
            <a:ext cx="1" cy="306634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A2104D5B-D76A-4BBA-B235-DF91B7CD7DD0}"/>
              </a:ext>
            </a:extLst>
          </p:cNvPr>
          <p:cNvSpPr/>
          <p:nvPr/>
        </p:nvSpPr>
        <p:spPr>
          <a:xfrm>
            <a:off x="323528" y="6039320"/>
            <a:ext cx="2032833" cy="465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8162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3" grpId="0"/>
      <p:bldP spid="27" grpId="0" animBg="1"/>
      <p:bldP spid="28" grpId="0" animBg="1"/>
      <p:bldP spid="29" grpId="0" animBg="1"/>
      <p:bldP spid="30" grpId="0" animBg="1"/>
      <p:bldP spid="31" grpId="0" animBg="1"/>
      <p:bldP spid="33" grpId="0" animBg="1"/>
      <p:bldP spid="34" grpId="0" animBg="1"/>
      <p:bldP spid="3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1866" y="1878088"/>
            <a:ext cx="43204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Какое количество теплоты потребуется для нагревания 20 кг воды 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от 18 до 28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º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7034" y="4212704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7034" y="486916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Проверка:</a:t>
            </a:r>
          </a:p>
        </p:txBody>
      </p:sp>
      <p:sp>
        <p:nvSpPr>
          <p:cNvPr id="7" name="Прямоугольник 6">
            <a:hlinkClick r:id="rId2" action="ppaction://hlinksldjump"/>
          </p:cNvPr>
          <p:cNvSpPr/>
          <p:nvPr/>
        </p:nvSpPr>
        <p:spPr>
          <a:xfrm>
            <a:off x="6706112" y="6068027"/>
            <a:ext cx="1356417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Образец</a:t>
            </a: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6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339752" y="4212704"/>
            <a:ext cx="17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840 кДж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3874" y="5526504"/>
            <a:ext cx="4176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= 4200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·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20 ꞏ (28 – 18)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F67320A2-2713-4C21-A76D-E96F7DAFA89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85"/>
          <a:stretch/>
        </p:blipFill>
        <p:spPr>
          <a:xfrm>
            <a:off x="4860033" y="1456717"/>
            <a:ext cx="3898872" cy="4525307"/>
          </a:xfrm>
          <a:prstGeom prst="rect">
            <a:avLst/>
          </a:prstGeom>
          <a:ln w="50800">
            <a:solidFill>
              <a:schemeClr val="bg1">
                <a:lumMod val="75000"/>
              </a:schemeClr>
            </a:solidFill>
          </a:ln>
        </p:spPr>
      </p:pic>
      <p:sp>
        <p:nvSpPr>
          <p:cNvPr id="11" name="Прямоугольник 10">
            <a:hlinkClick r:id="rId4" action="ppaction://hlinksldjump"/>
            <a:extLst>
              <a:ext uri="{FF2B5EF4-FFF2-40B4-BE49-F238E27FC236}">
                <a16:creationId xmlns:a16="http://schemas.microsoft.com/office/drawing/2014/main" id="{BBC5A09C-20FC-4756-BEC5-1C34D051B4C4}"/>
              </a:ext>
            </a:extLst>
          </p:cNvPr>
          <p:cNvSpPr/>
          <p:nvPr/>
        </p:nvSpPr>
        <p:spPr>
          <a:xfrm>
            <a:off x="4770000" y="5505518"/>
            <a:ext cx="4050471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Удельная теплоёмкость</a:t>
            </a:r>
          </a:p>
        </p:txBody>
      </p:sp>
    </p:spTree>
    <p:extLst>
      <p:ext uri="{BB962C8B-B14F-4D97-AF65-F5344CB8AC3E}">
        <p14:creationId xmlns:p14="http://schemas.microsoft.com/office/powerpoint/2010/main" val="743228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Реши задачу, применяя формулу определения количества теплоты: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6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rId2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9512" y="1458848"/>
            <a:ext cx="43204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 алюминиевой кастрюле массой 400 г налито 3 кг воды. Какое количество теплоты нужно для нагревания их от 10 до 100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º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91263" y="5684601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74523" y="4281479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Подсказка: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423980" y="5684601"/>
            <a:ext cx="21480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1167120 Дж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33134" y="4871707"/>
            <a:ext cx="3568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ACC7368-94DD-4531-B3AA-6E708454088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40283" y="2060848"/>
            <a:ext cx="4246308" cy="2974477"/>
          </a:xfrm>
          <a:prstGeom prst="rect">
            <a:avLst/>
          </a:prstGeom>
          <a:ln w="50800">
            <a:solidFill>
              <a:schemeClr val="bg1">
                <a:lumMod val="75000"/>
              </a:schemeClr>
            </a:solidFill>
          </a:ln>
        </p:spPr>
      </p:pic>
      <p:sp>
        <p:nvSpPr>
          <p:cNvPr id="13" name="Прямоугольник 12">
            <a:hlinkClick r:id="rId4" action="ppaction://hlinksldjump"/>
            <a:extLst>
              <a:ext uri="{FF2B5EF4-FFF2-40B4-BE49-F238E27FC236}">
                <a16:creationId xmlns:a16="http://schemas.microsoft.com/office/drawing/2014/main" id="{8B716767-B799-43F4-9F15-F57EB2867EDC}"/>
              </a:ext>
            </a:extLst>
          </p:cNvPr>
          <p:cNvSpPr/>
          <p:nvPr/>
        </p:nvSpPr>
        <p:spPr>
          <a:xfrm>
            <a:off x="4770000" y="5505518"/>
            <a:ext cx="4050471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Удельная теплоёмкость</a:t>
            </a:r>
          </a:p>
        </p:txBody>
      </p:sp>
    </p:spTree>
    <p:extLst>
      <p:ext uri="{BB962C8B-B14F-4D97-AF65-F5344CB8AC3E}">
        <p14:creationId xmlns:p14="http://schemas.microsoft.com/office/powerpoint/2010/main" val="1222012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Реши задачу на определение массы тела: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1708339"/>
            <a:ext cx="432048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Определите массу куска свинца, если при нагревании от 15 до 25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º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 ему потребовалось 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700 Дж энергии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07034" y="4212704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07034" y="486916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39752" y="4212704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0,5 кг </a:t>
            </a:r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6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hlinkClick r:id="rId3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E62F4C7-C272-420D-A63A-AD94D60A9A4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3858" y="1891548"/>
            <a:ext cx="4342638" cy="3434887"/>
          </a:xfrm>
          <a:prstGeom prst="rect">
            <a:avLst/>
          </a:prstGeom>
          <a:ln w="50800">
            <a:solidFill>
              <a:schemeClr val="bg1">
                <a:lumMod val="75000"/>
              </a:schemeClr>
            </a:solidFill>
          </a:ln>
        </p:spPr>
      </p:pic>
      <p:sp>
        <p:nvSpPr>
          <p:cNvPr id="14" name="Прямоугольник 13">
            <a:hlinkClick r:id="rId5" action="ppaction://hlinksldjump"/>
            <a:extLst>
              <a:ext uri="{FF2B5EF4-FFF2-40B4-BE49-F238E27FC236}">
                <a16:creationId xmlns:a16="http://schemas.microsoft.com/office/drawing/2014/main" id="{40702F66-5EF5-4596-A530-C6D4CEF2AD6A}"/>
              </a:ext>
            </a:extLst>
          </p:cNvPr>
          <p:cNvSpPr/>
          <p:nvPr/>
        </p:nvSpPr>
        <p:spPr>
          <a:xfrm>
            <a:off x="4770000" y="5505518"/>
            <a:ext cx="4050471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Удельная теплоёмкость</a:t>
            </a:r>
          </a:p>
        </p:txBody>
      </p:sp>
      <p:graphicFrame>
        <p:nvGraphicFramePr>
          <p:cNvPr id="17" name="Объект 16">
            <a:extLst>
              <a:ext uri="{FF2B5EF4-FFF2-40B4-BE49-F238E27FC236}">
                <a16:creationId xmlns:a16="http://schemas.microsoft.com/office/drawing/2014/main" id="{556089CA-5740-4344-9239-4FA98C8856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6104837"/>
              </p:ext>
            </p:extLst>
          </p:nvPr>
        </p:nvGraphicFramePr>
        <p:xfrm>
          <a:off x="780604" y="5373216"/>
          <a:ext cx="3262312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" name="Equation" r:id="rId6" imgW="1206360" imgH="444240" progId="Equation.DSMT4">
                  <p:embed/>
                </p:oleObj>
              </mc:Choice>
              <mc:Fallback>
                <p:oleObj name="Equation" r:id="rId6" imgW="1206360" imgH="444240" progId="Equation.DSMT4">
                  <p:embed/>
                  <p:pic>
                    <p:nvPicPr>
                      <p:cNvPr id="22" name="Объект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0604" y="5373216"/>
                        <a:ext cx="3262312" cy="1114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62582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677062" y="3805101"/>
            <a:ext cx="2102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₁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º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   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6326" y="1360178"/>
            <a:ext cx="8986050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Для нагревания медного бруска массой 3 кг от 20 до 30 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º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С </a:t>
            </a:r>
          </a:p>
          <a:p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потребовалось 12000 Дж теплоты. Какова удельная </a:t>
            </a:r>
          </a:p>
          <a:p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теплоёмкость меди?</a:t>
            </a: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6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 flipH="1">
            <a:off x="831834" y="5444856"/>
            <a:ext cx="210272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59942" y="3323611"/>
            <a:ext cx="2044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 кг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9942" y="5466635"/>
            <a:ext cx="18136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– ?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   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70593" y="6107067"/>
            <a:ext cx="36185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400 Дж/кг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º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43801" y="2713576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Дано (5):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275856" y="2713576"/>
            <a:ext cx="228182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 (3):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66654" y="3312969"/>
            <a:ext cx="203283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79660" y="3928657"/>
            <a:ext cx="1917506" cy="359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3956396"/>
              </p:ext>
            </p:extLst>
          </p:nvPr>
        </p:nvGraphicFramePr>
        <p:xfrm>
          <a:off x="3278552" y="3287113"/>
          <a:ext cx="2212975" cy="636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8" name="Equation" r:id="rId4" imgW="990360" imgH="253800" progId="Equation.DSMT4">
                  <p:embed/>
                </p:oleObj>
              </mc:Choice>
              <mc:Fallback>
                <p:oleObj name="Equation" r:id="rId4" imgW="990360" imgH="253800" progId="Equation.DSMT4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8552" y="3287113"/>
                        <a:ext cx="2212975" cy="636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Объект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1562953"/>
              </p:ext>
            </p:extLst>
          </p:nvPr>
        </p:nvGraphicFramePr>
        <p:xfrm>
          <a:off x="3267777" y="4868405"/>
          <a:ext cx="4151312" cy="1177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9" name="Equation" r:id="rId6" imgW="1536480" imgH="469800" progId="Equation.DSMT4">
                  <p:embed/>
                </p:oleObj>
              </mc:Choice>
              <mc:Fallback>
                <p:oleObj name="Equation" r:id="rId6" imgW="1536480" imgH="469800" progId="Equation.DSMT4">
                  <p:embed/>
                  <p:pic>
                    <p:nvPicPr>
                      <p:cNvPr id="0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67777" y="4868405"/>
                        <a:ext cx="4151312" cy="1177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4A946E3B-9EFA-44E8-A634-B8AFA8D625DA}"/>
              </a:ext>
            </a:extLst>
          </p:cNvPr>
          <p:cNvSpPr txBox="1"/>
          <p:nvPr/>
        </p:nvSpPr>
        <p:spPr>
          <a:xfrm>
            <a:off x="666654" y="4273847"/>
            <a:ext cx="2102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₂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º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   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B327616-280A-4AD8-B762-1E0610EBECA8}"/>
              </a:ext>
            </a:extLst>
          </p:cNvPr>
          <p:cNvSpPr txBox="1"/>
          <p:nvPr/>
        </p:nvSpPr>
        <p:spPr>
          <a:xfrm>
            <a:off x="601348" y="4791273"/>
            <a:ext cx="25636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=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12000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Дж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    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677062" y="4891927"/>
            <a:ext cx="225749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43801" y="4381685"/>
            <a:ext cx="2032833" cy="45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>
            <a:cxnSpLocks/>
          </p:cNvCxnSpPr>
          <p:nvPr/>
        </p:nvCxnSpPr>
        <p:spPr>
          <a:xfrm>
            <a:off x="2934557" y="2713576"/>
            <a:ext cx="0" cy="327509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Объект 24">
            <a:extLst>
              <a:ext uri="{FF2B5EF4-FFF2-40B4-BE49-F238E27FC236}">
                <a16:creationId xmlns:a16="http://schemas.microsoft.com/office/drawing/2014/main" id="{3FBE50AE-E515-465E-959D-03D4DE6EC3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7310059"/>
              </p:ext>
            </p:extLst>
          </p:nvPr>
        </p:nvGraphicFramePr>
        <p:xfrm>
          <a:off x="3287894" y="3815028"/>
          <a:ext cx="1928812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0" name="Equation" r:id="rId8" imgW="863280" imgH="444240" progId="Equation.DSMT4">
                  <p:embed/>
                </p:oleObj>
              </mc:Choice>
              <mc:Fallback>
                <p:oleObj name="Equation" r:id="rId8" imgW="863280" imgH="444240" progId="Equation.DSMT4">
                  <p:embed/>
                  <p:pic>
                    <p:nvPicPr>
                      <p:cNvPr id="6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7894" y="3815028"/>
                        <a:ext cx="1928812" cy="1114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249F32E3-A21E-413B-AD66-EFC4F6A0426E}"/>
              </a:ext>
            </a:extLst>
          </p:cNvPr>
          <p:cNvSpPr/>
          <p:nvPr/>
        </p:nvSpPr>
        <p:spPr>
          <a:xfrm>
            <a:off x="343843" y="5564424"/>
            <a:ext cx="225749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AA6DA88E-E194-4ECF-ACB1-D8CC65AD9B19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09444" y="2246698"/>
            <a:ext cx="2644375" cy="2527307"/>
          </a:xfrm>
          <a:prstGeom prst="rect">
            <a:avLst/>
          </a:prstGeom>
          <a:ln w="50800"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431031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1" grpId="0"/>
      <p:bldP spid="15" grpId="0" animBg="1"/>
      <p:bldP spid="19" grpId="0" animBg="1"/>
      <p:bldP spid="21" grpId="0" animBg="1"/>
      <p:bldP spid="14" grpId="0" animBg="1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8917" y="1708339"/>
            <a:ext cx="446449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Определите удельную теплоёмкость спирта, если для нагревания 500 г от 22 до 32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º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 требуется 12,5 кДж энергии</a:t>
            </a:r>
          </a:p>
        </p:txBody>
      </p:sp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6706112" y="6068027"/>
            <a:ext cx="1356417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Образец</a:t>
            </a: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6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07034" y="4212704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07034" y="486916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26225" y="4212704"/>
            <a:ext cx="24807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2500Дж/кг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º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FCCB8EA-5C89-498D-8289-4B5D08E086C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20464" y="1484784"/>
            <a:ext cx="3948649" cy="4217874"/>
          </a:xfrm>
          <a:prstGeom prst="rect">
            <a:avLst/>
          </a:prstGeom>
          <a:ln w="50800"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16" name="Объект 15">
            <a:extLst>
              <a:ext uri="{FF2B5EF4-FFF2-40B4-BE49-F238E27FC236}">
                <a16:creationId xmlns:a16="http://schemas.microsoft.com/office/drawing/2014/main" id="{B8745AFB-52B8-467C-9BF9-F50D9E923D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2112884"/>
              </p:ext>
            </p:extLst>
          </p:nvPr>
        </p:nvGraphicFramePr>
        <p:xfrm>
          <a:off x="208134" y="5373216"/>
          <a:ext cx="4296716" cy="1177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" name="Equation" r:id="rId5" imgW="1663560" imgH="469800" progId="Equation.DSMT4">
                  <p:embed/>
                </p:oleObj>
              </mc:Choice>
              <mc:Fallback>
                <p:oleObj name="Equation" r:id="rId5" imgW="1663560" imgH="469800" progId="Equation.DSMT4">
                  <p:embed/>
                  <p:pic>
                    <p:nvPicPr>
                      <p:cNvPr id="22" name="Объект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8134" y="5373216"/>
                        <a:ext cx="4296716" cy="1177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69668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Реши задачу на нахождение </a:t>
            </a:r>
          </a:p>
          <a:p>
            <a:pPr algn="ctr"/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количества теплоты: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6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rId2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07034" y="4212704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39752" y="4212704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420 кДж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07034" y="486916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Проверка: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ECD802F-FE3F-42F1-A6FD-1C625E3EF2F7}"/>
              </a:ext>
            </a:extLst>
          </p:cNvPr>
          <p:cNvSpPr txBox="1"/>
          <p:nvPr/>
        </p:nvSpPr>
        <p:spPr>
          <a:xfrm>
            <a:off x="231866" y="1878088"/>
            <a:ext cx="43204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Какое количество теплоты потребуется для нагревания 5 кг воды 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от 5 до 25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º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С?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A4EEC5D-8E6A-4E4C-B990-453B4BFCDE2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32040" y="1475362"/>
            <a:ext cx="3741708" cy="3918407"/>
          </a:xfrm>
          <a:prstGeom prst="rect">
            <a:avLst/>
          </a:prstGeom>
          <a:ln w="50800">
            <a:solidFill>
              <a:schemeClr val="bg1">
                <a:lumMod val="50000"/>
              </a:schemeClr>
            </a:solidFill>
          </a:ln>
        </p:spPr>
      </p:pic>
      <p:sp>
        <p:nvSpPr>
          <p:cNvPr id="20" name="Прямоугольник 19">
            <a:hlinkClick r:id="rId4" action="ppaction://hlinksldjump"/>
            <a:extLst>
              <a:ext uri="{FF2B5EF4-FFF2-40B4-BE49-F238E27FC236}">
                <a16:creationId xmlns:a16="http://schemas.microsoft.com/office/drawing/2014/main" id="{96F7AD16-9D2C-4923-832A-8140649F16D9}"/>
              </a:ext>
            </a:extLst>
          </p:cNvPr>
          <p:cNvSpPr/>
          <p:nvPr/>
        </p:nvSpPr>
        <p:spPr>
          <a:xfrm>
            <a:off x="4770000" y="5505518"/>
            <a:ext cx="4050471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Удельная теплоёмкость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0B67E58-8B1D-417F-A5C5-857327571399}"/>
              </a:ext>
            </a:extLst>
          </p:cNvPr>
          <p:cNvSpPr txBox="1"/>
          <p:nvPr/>
        </p:nvSpPr>
        <p:spPr>
          <a:xfrm>
            <a:off x="302986" y="5524636"/>
            <a:ext cx="4176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= 4200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·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ꞏ (2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7986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9" grpId="0"/>
      <p:bldP spid="21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848</TotalTime>
  <Words>635</Words>
  <Application>Microsoft Office PowerPoint</Application>
  <PresentationFormat>Экран (4:3)</PresentationFormat>
  <Paragraphs>130</Paragraphs>
  <Slides>16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Times New Roman</vt:lpstr>
      <vt:lpstr>Тема Office</vt:lpstr>
      <vt:lpstr>Equation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43</cp:revision>
  <dcterms:created xsi:type="dcterms:W3CDTF">2022-12-13T10:27:38Z</dcterms:created>
  <dcterms:modified xsi:type="dcterms:W3CDTF">2024-04-13T04:50:10Z</dcterms:modified>
</cp:coreProperties>
</file>