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3" r:id="rId6"/>
    <p:sldId id="281" r:id="rId7"/>
    <p:sldId id="283" r:id="rId8"/>
    <p:sldId id="282" r:id="rId9"/>
    <p:sldId id="284" r:id="rId10"/>
    <p:sldId id="285" r:id="rId11"/>
    <p:sldId id="286" r:id="rId12"/>
    <p:sldId id="287" r:id="rId13"/>
    <p:sldId id="288" r:id="rId14"/>
    <p:sldId id="289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83BE"/>
    <a:srgbClr val="EEEEEE"/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70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34076" y="6485150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38903A-5C34-47C2-B5C4-ED272A217E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7"/>
          <a:stretch/>
        </p:blipFill>
        <p:spPr>
          <a:xfrm>
            <a:off x="2195735" y="2132856"/>
            <a:ext cx="4786089" cy="4320480"/>
          </a:xfrm>
          <a:prstGeom prst="rect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TextBox 9"/>
          <p:cNvSpPr txBox="1"/>
          <p:nvPr userDrawn="1"/>
        </p:nvSpPr>
        <p:spPr>
          <a:xfrm>
            <a:off x="395536" y="1196752"/>
            <a:ext cx="8568952" cy="830997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электрического тока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41769D0-CC78-4AE2-9630-A5569D5B1341}"/>
              </a:ext>
            </a:extLst>
          </p:cNvPr>
          <p:cNvSpPr/>
          <p:nvPr userDrawn="1"/>
        </p:nvSpPr>
        <p:spPr>
          <a:xfrm>
            <a:off x="6444208" y="59492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008112"/>
          </a:xfrm>
          <a:prstGeom prst="rect">
            <a:avLst/>
          </a:prstGeom>
          <a:solidFill>
            <a:srgbClr val="EEEEEE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EEEEEE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EEEEEE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5175975"/>
              </p:ext>
            </p:extLst>
          </p:nvPr>
        </p:nvGraphicFramePr>
        <p:xfrm>
          <a:off x="323528" y="1412776"/>
          <a:ext cx="8568952" cy="4361616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70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Обозначение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Сила тока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3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1216">
                <a:tc>
                  <a:txBody>
                    <a:bodyPr/>
                    <a:lstStyle/>
                    <a:p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Напряжение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2976">
                <a:tc>
                  <a:txBody>
                    <a:bodyPr/>
                    <a:lstStyle/>
                    <a:p>
                      <a:pPr algn="ctr"/>
                      <a:endParaRPr lang="en-US" sz="8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2528">
                <a:tc>
                  <a:txBody>
                    <a:bodyPr/>
                    <a:lstStyle/>
                    <a:p>
                      <a:pPr algn="ctr"/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тока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645537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946897955"/>
              </p:ext>
            </p:extLst>
          </p:nvPr>
        </p:nvGraphicFramePr>
        <p:xfrm>
          <a:off x="7164288" y="2276872"/>
          <a:ext cx="936625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3" imgW="419040" imgH="393480" progId="Equation.DSMT4">
                  <p:embed/>
                </p:oleObj>
              </mc:Choice>
              <mc:Fallback>
                <p:oleObj name="Equation" r:id="rId3" imgW="419040" imgH="393480" progId="Equation.DSMT4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276872"/>
                        <a:ext cx="936625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842439131"/>
              </p:ext>
            </p:extLst>
          </p:nvPr>
        </p:nvGraphicFramePr>
        <p:xfrm>
          <a:off x="7164288" y="3429000"/>
          <a:ext cx="10509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5" imgW="469800" imgH="177480" progId="Equation.DSMT4">
                  <p:embed/>
                </p:oleObj>
              </mc:Choice>
              <mc:Fallback>
                <p:oleObj name="Equation" r:id="rId5" imgW="469800" imgH="177480" progId="Equation.DSMT4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3429000"/>
                        <a:ext cx="10509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19374671"/>
              </p:ext>
            </p:extLst>
          </p:nvPr>
        </p:nvGraphicFramePr>
        <p:xfrm>
          <a:off x="7164288" y="4005064"/>
          <a:ext cx="10223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Equation" r:id="rId7" imgW="457200" imgH="393480" progId="Equation.DSMT4">
                  <p:embed/>
                </p:oleObj>
              </mc:Choice>
              <mc:Fallback>
                <p:oleObj name="Equation" r:id="rId7" imgW="457200" imgH="393480" progId="Equation.DSMT4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4005064"/>
                        <a:ext cx="10223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197CFDC-CDE4-420B-A345-99F4F365AB82}"/>
              </a:ext>
            </a:extLst>
          </p:cNvPr>
          <p:cNvSpPr txBox="1"/>
          <p:nvPr userDrawn="1"/>
        </p:nvSpPr>
        <p:spPr>
          <a:xfrm>
            <a:off x="395536" y="5949280"/>
            <a:ext cx="6490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 = 60с;  1 ч = 50 мин;  1 ч = 3600 с.</a:t>
            </a:r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CAB7F4C5-9571-445E-983E-A8BA6A0CB0D9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402751489"/>
              </p:ext>
            </p:extLst>
          </p:nvPr>
        </p:nvGraphicFramePr>
        <p:xfrm>
          <a:off x="7108825" y="5229225"/>
          <a:ext cx="1163638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9" imgW="520560" imgH="177480" progId="Equation.DSMT4">
                  <p:embed/>
                </p:oleObj>
              </mc:Choice>
              <mc:Fallback>
                <p:oleObj name="Equation" r:id="rId9" imgW="520560" imgH="177480" progId="Equation.DSMT4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8825" y="5229225"/>
                        <a:ext cx="1163638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B5C39D-36F1-4B59-8455-44628CB24F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6" y="1124744"/>
            <a:ext cx="4248472" cy="3888432"/>
          </a:xfrm>
          <a:prstGeom prst="rect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2384E9E-66AF-494D-9524-BE628A62D63D}"/>
              </a:ext>
            </a:extLst>
          </p:cNvPr>
          <p:cNvSpPr/>
          <p:nvPr userDrawn="1"/>
        </p:nvSpPr>
        <p:spPr>
          <a:xfrm>
            <a:off x="8388424" y="465313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B98AD8-78FE-4973-9D8D-6C02BBB5201E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E418-7EE7-43DB-9B25-0F42C4839A1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jpeg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" Target="slide2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11.xml"/><Relationship Id="rId5" Type="http://schemas.openxmlformats.org/officeDocument/2006/relationships/image" Target="../media/image33.jpeg"/><Relationship Id="rId4" Type="http://schemas.openxmlformats.org/officeDocument/2006/relationships/image" Target="../media/image3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jpeg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7.jpeg"/><Relationship Id="rId5" Type="http://schemas.openxmlformats.org/officeDocument/2006/relationships/image" Target="../media/image36.wmf"/><Relationship Id="rId4" Type="http://schemas.openxmlformats.org/officeDocument/2006/relationships/oleObject" Target="../embeddings/oleObject2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lectropara.ru/pictures/product/middle/33449_middle.jpg" TargetMode="External"/><Relationship Id="rId3" Type="http://schemas.openxmlformats.org/officeDocument/2006/relationships/hyperlink" Target="https://cdn1.ozone.ru/s3/multimedia-e/6202524026.jpg" TargetMode="External"/><Relationship Id="rId7" Type="http://schemas.openxmlformats.org/officeDocument/2006/relationships/hyperlink" Target="https://pngimg.com/uploads/fan/fan_PNG14461.png" TargetMode="External"/><Relationship Id="rId12" Type="http://schemas.openxmlformats.org/officeDocument/2006/relationships/hyperlink" Target="http://karmanform.ucoz.ru/" TargetMode="External"/><Relationship Id="rId2" Type="http://schemas.openxmlformats.org/officeDocument/2006/relationships/hyperlink" Target="https://sun9-88.userapi.com/impg/muCDiqVkqxSlNBYpw4hUj-pBFsE4jNs5LA5nzw/r31c5sadKWo.jpg?size=700x700&amp;quality=96&amp;sign=0de391eaef903497eb4084265eccd8dd&amp;c_uniq_tag=ICDF4T3yQIOnVvAmAxRB6V_4qiLmfB2AkgVaRcffR1M&amp;type=album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123.ru/xl_pics/8850860.jpg" TargetMode="External"/><Relationship Id="rId11" Type="http://schemas.openxmlformats.org/officeDocument/2006/relationships/hyperlink" Target="https://nn.wadoo.ru/upload/iblock/2f5/2f5b403d51d84621e18aba5c885323e5.jpg" TargetMode="External"/><Relationship Id="rId5" Type="http://schemas.openxmlformats.org/officeDocument/2006/relationships/hyperlink" Target="https://p0.pikist.com/photos/65/801/light-bulb-at-burn-shining-glow-lamp-immediately-tungsten-light-source-disappearing.jpg" TargetMode="External"/><Relationship Id="rId10" Type="http://schemas.openxmlformats.org/officeDocument/2006/relationships/hyperlink" Target="https://zdesinstrument.ru/wp-content/uploads/2017/11/Payalnik-47.jpg" TargetMode="External"/><Relationship Id="rId4" Type="http://schemas.openxmlformats.org/officeDocument/2006/relationships/hyperlink" Target="https://07f344a58728d44ae3b8-5318c1cebe9381a36fe5ed41911f264b.ssl.cf5.rackcdn.com/Nathaniel2/B/BF/BFV1.jpg" TargetMode="External"/><Relationship Id="rId9" Type="http://schemas.openxmlformats.org/officeDocument/2006/relationships/hyperlink" Target="https://www.stofzuigeronderdelenwinkel.nl/images/Dyson%20DC26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2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jpe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jpe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23.jpe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2.wmf"/><Relationship Id="rId4" Type="http://schemas.openxmlformats.org/officeDocument/2006/relationships/slide" Target="slide2.xml"/><Relationship Id="rId9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jpe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628800"/>
            <a:ext cx="43924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Сколько времени работала электроплитка, если при силе тока 5 А и напряжении 220 В была совершена работа 1,98 МДж?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 мин 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EC0E1911-E07F-4BF4-A1F8-59FDBD4E0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837522"/>
              </p:ext>
            </p:extLst>
          </p:nvPr>
        </p:nvGraphicFramePr>
        <p:xfrm>
          <a:off x="1447800" y="5453063"/>
          <a:ext cx="2719388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Equation" r:id="rId4" imgW="1041120" imgH="393480" progId="Equation.DSMT4">
                  <p:embed/>
                </p:oleObj>
              </mc:Choice>
              <mc:Fallback>
                <p:oleObj name="Equation" r:id="rId4" imgW="1041120" imgH="39348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EC0E1911-E07F-4BF4-A1F8-59FDBD4E05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453063"/>
                        <a:ext cx="2719388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D5B1623-6FDB-4382-BFB8-6920CC9606DB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309C65F-83F2-4BD9-A10E-9E41FB8FCA70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55827F-3DC4-4E7C-B1CD-97EAAFAA32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2924944"/>
            <a:ext cx="4361815" cy="2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9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8518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393305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0,1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515719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71800" y="558924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300 с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4005064"/>
            <a:ext cx="20328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429000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5" y="2780928"/>
            <a:ext cx="1" cy="266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170791"/>
              </p:ext>
            </p:extLst>
          </p:nvPr>
        </p:nvGraphicFramePr>
        <p:xfrm>
          <a:off x="2771800" y="3284984"/>
          <a:ext cx="238283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Equation" r:id="rId4" imgW="1066680" imgH="393480" progId="Equation.DSMT4">
                  <p:embed/>
                </p:oleObj>
              </mc:Choice>
              <mc:Fallback>
                <p:oleObj name="Equation" r:id="rId4" imgW="1066680" imgH="39348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284984"/>
                        <a:ext cx="2382837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ABCB40DB-D75D-40DD-A3D1-843788A7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401004"/>
              </p:ext>
            </p:extLst>
          </p:nvPr>
        </p:nvGraphicFramePr>
        <p:xfrm>
          <a:off x="2843808" y="4221088"/>
          <a:ext cx="249237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Equation" r:id="rId6" imgW="952200" imgH="419040" progId="Equation.DSMT4">
                  <p:embed/>
                </p:oleObj>
              </mc:Choice>
              <mc:Fallback>
                <p:oleObj name="Equation" r:id="rId6" imgW="952200" imgH="41904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221088"/>
                        <a:ext cx="2492375" cy="105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A6DD5C4-586E-4396-B1E9-CAE7D0240CB4}"/>
              </a:ext>
            </a:extLst>
          </p:cNvPr>
          <p:cNvSpPr txBox="1"/>
          <p:nvPr/>
        </p:nvSpPr>
        <p:spPr>
          <a:xfrm>
            <a:off x="467544" y="443711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395536" y="4581128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7E3980D-C397-468B-A08B-0CAAACB93361}"/>
              </a:ext>
            </a:extLst>
          </p:cNvPr>
          <p:cNvSpPr/>
          <p:nvPr/>
        </p:nvSpPr>
        <p:spPr>
          <a:xfrm>
            <a:off x="539552" y="5229200"/>
            <a:ext cx="1080120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33087FB-8BA1-44C5-9F9D-DCB7039918B8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4A7B70-F424-4C6A-A457-582A1A8F541F}"/>
              </a:ext>
            </a:extLst>
          </p:cNvPr>
          <p:cNvSpPr txBox="1"/>
          <p:nvPr/>
        </p:nvSpPr>
        <p:spPr>
          <a:xfrm>
            <a:off x="179512" y="1340768"/>
            <a:ext cx="88569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Сколько времени работал электродвигатель игрушечной машины, если при силе тока 0,1 А и напряжении 12 В электрический ток совершил работу 360 Дж?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932513-8864-4EF3-A002-B705D124F6B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2708920"/>
            <a:ext cx="3013037" cy="3205066"/>
          </a:xfrm>
          <a:prstGeom prst="rect">
            <a:avLst/>
          </a:prstGeom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8071800-BA22-46F7-9DC5-21E8663A358D}"/>
              </a:ext>
            </a:extLst>
          </p:cNvPr>
          <p:cNvSpPr/>
          <p:nvPr/>
        </p:nvSpPr>
        <p:spPr>
          <a:xfrm>
            <a:off x="4139952" y="3356992"/>
            <a:ext cx="1080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35" grpId="0" animBg="1"/>
      <p:bldP spid="21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628800"/>
            <a:ext cx="43924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Сколько времени работал паяльник, если при силе тока 0,5 А и напряжении 220 В была совершена работа 33 кДж?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 мин </a:t>
            </a:r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EC0E1911-E07F-4BF4-A1F8-59FDBD4E0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915961"/>
              </p:ext>
            </p:extLst>
          </p:nvPr>
        </p:nvGraphicFramePr>
        <p:xfrm>
          <a:off x="1331640" y="5445224"/>
          <a:ext cx="2786062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Equation" r:id="rId3" imgW="1066680" imgH="419040" progId="Equation.DSMT4">
                  <p:embed/>
                </p:oleObj>
              </mc:Choice>
              <mc:Fallback>
                <p:oleObj name="Equation" r:id="rId3" imgW="1066680" imgH="41904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EC0E1911-E07F-4BF4-A1F8-59FDBD4E05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445224"/>
                        <a:ext cx="2786062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D5B1623-6FDB-4382-BFB8-6920CC9606DB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98F86E7-9B8B-4B44-AE07-F0E7E929C2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2990">
            <a:off x="5457993" y="1926182"/>
            <a:ext cx="2773524" cy="3864443"/>
          </a:xfrm>
          <a:prstGeom prst="rect">
            <a:avLst/>
          </a:prstGeom>
        </p:spPr>
      </p:pic>
      <p:sp>
        <p:nvSpPr>
          <p:cNvPr id="15" name="Прямоугольник 14">
            <a:hlinkClick r:id="rId6" action="ppaction://hlinksldjump"/>
            <a:extLst>
              <a:ext uri="{FF2B5EF4-FFF2-40B4-BE49-F238E27FC236}">
                <a16:creationId xmlns:a16="http://schemas.microsoft.com/office/drawing/2014/main" id="{AC1069EB-4151-43F4-A7B7-1BDFCDA20FC7}"/>
              </a:ext>
            </a:extLst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</p:spTree>
    <p:extLst>
      <p:ext uri="{BB962C8B-B14F-4D97-AF65-F5344CB8AC3E}">
        <p14:creationId xmlns:p14="http://schemas.microsoft.com/office/powerpoint/2010/main" val="668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42484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Напряжение на спирали лампочки карманного фонаря 12 В, сила тока в спирали 0,3 А. Какую работу совершит ток в лампочке за 1 ч?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43,2 кДж 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24FE650-0489-4482-B46A-D2A91EB99DA4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60220A5D-E654-411D-B91A-240CDCA62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313282"/>
              </p:ext>
            </p:extLst>
          </p:nvPr>
        </p:nvGraphicFramePr>
        <p:xfrm>
          <a:off x="395288" y="5756275"/>
          <a:ext cx="39211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Equation" r:id="rId4" imgW="1498320" imgH="203040" progId="Equation.DSMT4">
                  <p:embed/>
                </p:oleObj>
              </mc:Choice>
              <mc:Fallback>
                <p:oleObj name="Equation" r:id="rId4" imgW="1498320" imgH="203040" progId="Equation.DSMT4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60220A5D-E654-411D-B91A-240CDCA622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756275"/>
                        <a:ext cx="392112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010BF4-78D4-4A8A-9C8A-B918CAF1DC6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276872"/>
            <a:ext cx="3882008" cy="291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6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42484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Какую работу совершит ток в двигателе пылесоса за 10 мин, если при напряжении 127 В сила тока равна 0,5 А?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38,1 кДж 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24FE650-0489-4482-B46A-D2A91EB99DA4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60220A5D-E654-411D-B91A-240CDCA62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261004"/>
              </p:ext>
            </p:extLst>
          </p:nvPr>
        </p:nvGraphicFramePr>
        <p:xfrm>
          <a:off x="395288" y="5756275"/>
          <a:ext cx="39211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Equation" r:id="rId4" imgW="1498320" imgH="203040" progId="Equation.DSMT4">
                  <p:embed/>
                </p:oleObj>
              </mc:Choice>
              <mc:Fallback>
                <p:oleObj name="Equation" r:id="rId4" imgW="1498320" imgH="203040" progId="Equation.DSMT4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60220A5D-E654-411D-B91A-240CDCA622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756275"/>
                        <a:ext cx="392112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8E3C13D-6A2B-4326-80A0-6B1D1BD171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8024" y="1988840"/>
            <a:ext cx="3960956" cy="369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85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183" y="1196752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3367" y="1566567"/>
            <a:ext cx="1661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Электробритва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3367" y="1946343"/>
            <a:ext cx="15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4"/>
              </a:rPr>
              <a:t>Электромотор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27320" y="1562761"/>
            <a:ext cx="1157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5"/>
              </a:rPr>
              <a:t>Лампочка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3367" y="2315675"/>
            <a:ext cx="2411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6"/>
              </a:rPr>
              <a:t>Чайник электрический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39619" y="1196752"/>
            <a:ext cx="1320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7"/>
              </a:rPr>
              <a:t>Вентилятор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2636912"/>
            <a:ext cx="234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8"/>
              </a:rPr>
              <a:t>Плитка электрическая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3356992"/>
            <a:ext cx="2867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9"/>
              </a:rPr>
              <a:t>Пылесос </a:t>
            </a:r>
            <a:r>
              <a:rPr lang="en-US" dirty="0">
                <a:hlinkClick r:id="rId9"/>
              </a:rPr>
              <a:t>Dyson dc26 Allergy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39619" y="1946343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0"/>
              </a:rPr>
              <a:t>Паяльник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2996952"/>
            <a:ext cx="3640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1"/>
              </a:rPr>
              <a:t>Электромеханический конструктор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91507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12"/>
              </a:rPr>
              <a:t>http://karmanform.ucoz.ru/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1520" y="1340768"/>
            <a:ext cx="85689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Какую работу совершит электрический ток в электродвигателе вентилятора за 20 мин, если сила тока </a:t>
            </a:r>
          </a:p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в цепи 0,2 А, а напряжение 12 В?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8518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t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мин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393305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0,2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515719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5816" y="566124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2880 Дж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(3):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4077072"/>
            <a:ext cx="2032833" cy="524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95536" y="3501008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5" y="2780928"/>
            <a:ext cx="1" cy="266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284732"/>
              </p:ext>
            </p:extLst>
          </p:nvPr>
        </p:nvGraphicFramePr>
        <p:xfrm>
          <a:off x="2843808" y="3429000"/>
          <a:ext cx="11636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name="Equation" r:id="rId4" imgW="520560" imgH="177480" progId="Equation.DSMT4">
                  <p:embed/>
                </p:oleObj>
              </mc:Choice>
              <mc:Fallback>
                <p:oleObj name="Equation" r:id="rId4" imgW="520560" imgH="17748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429000"/>
                        <a:ext cx="1163637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ABCB40DB-D75D-40DD-A3D1-843788A7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573953"/>
              </p:ext>
            </p:extLst>
          </p:nvPr>
        </p:nvGraphicFramePr>
        <p:xfrm>
          <a:off x="2771800" y="4293096"/>
          <a:ext cx="388843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Equation" r:id="rId6" imgW="1485720" imgH="203040" progId="Equation.DSMT4">
                  <p:embed/>
                </p:oleObj>
              </mc:Choice>
              <mc:Fallback>
                <p:oleObj name="Equation" r:id="rId6" imgW="1485720" imgH="2030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293096"/>
                        <a:ext cx="388843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A6DD5C4-586E-4396-B1E9-CAE7D0240CB4}"/>
              </a:ext>
            </a:extLst>
          </p:cNvPr>
          <p:cNvSpPr txBox="1"/>
          <p:nvPr/>
        </p:nvSpPr>
        <p:spPr>
          <a:xfrm>
            <a:off x="467544" y="443711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323528" y="4581128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7E3980D-C397-468B-A08B-0CAAACB93361}"/>
              </a:ext>
            </a:extLst>
          </p:cNvPr>
          <p:cNvSpPr/>
          <p:nvPr/>
        </p:nvSpPr>
        <p:spPr>
          <a:xfrm>
            <a:off x="467545" y="5229200"/>
            <a:ext cx="1080120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BB3B62-7B82-480E-92C6-BA0F5C16986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2852936"/>
            <a:ext cx="2002540" cy="271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35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CEA0E14-02F8-4745-84DA-ED3029B9F3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437112"/>
            <a:ext cx="2662292" cy="14233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512" y="1700808"/>
            <a:ext cx="446449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Какую работу совершит электрический ток в электробритве за 2 мин, если при напряжении 120 В сила тока в двигателе 0,1 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1440 Дж </a:t>
            </a:r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BADB714F-AD49-4648-873D-3FFD874D1F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962421"/>
              </p:ext>
            </p:extLst>
          </p:nvPr>
        </p:nvGraphicFramePr>
        <p:xfrm>
          <a:off x="357188" y="5732463"/>
          <a:ext cx="38195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5" imgW="1460160" imgH="203040" progId="Equation.DSMT4">
                  <p:embed/>
                </p:oleObj>
              </mc:Choice>
              <mc:Fallback>
                <p:oleObj name="Equation" r:id="rId5" imgW="1460160" imgH="20304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5732463"/>
                        <a:ext cx="38195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942702-70A5-49EC-956C-8BC0D766754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31071">
            <a:off x="5943646" y="1677613"/>
            <a:ext cx="1601601" cy="386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42484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Напряжение на спирали лампочки равно 9 В, сопротивление спирали 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18 Ом. Какую работу совершит ток в лампочке за 15 мин?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4050 Дж 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EC0E1911-E07F-4BF4-A1F8-59FDBD4E0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027490"/>
              </p:ext>
            </p:extLst>
          </p:nvPr>
        </p:nvGraphicFramePr>
        <p:xfrm>
          <a:off x="1331640" y="5373216"/>
          <a:ext cx="2952328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Equation" r:id="rId4" imgW="1130040" imgH="457200" progId="Equation.DSMT4">
                  <p:embed/>
                </p:oleObj>
              </mc:Choice>
              <mc:Fallback>
                <p:oleObj name="Equation" r:id="rId4" imgW="1130040" imgH="45720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373216"/>
                        <a:ext cx="2952328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64882F-D546-488C-8D13-713F134E65E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1700808"/>
            <a:ext cx="2766356" cy="3942057"/>
          </a:xfrm>
          <a:prstGeom prst="rect">
            <a:avLst/>
          </a:prstGeom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625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628800"/>
            <a:ext cx="43924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Сколько времени работал электродвигатель, если при напряжении 220 В и силе тока 0,1 А в нём была совершена работа 1320 Дж?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 мин 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EC0E1911-E07F-4BF4-A1F8-59FDBD4E0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304431"/>
              </p:ext>
            </p:extLst>
          </p:nvPr>
        </p:nvGraphicFramePr>
        <p:xfrm>
          <a:off x="1447800" y="5421313"/>
          <a:ext cx="271938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Equation" r:id="rId4" imgW="1041120" imgH="419040" progId="Equation.DSMT4">
                  <p:embed/>
                </p:oleObj>
              </mc:Choice>
              <mc:Fallback>
                <p:oleObj name="Equation" r:id="rId4" imgW="1041120" imgH="41904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EC0E1911-E07F-4BF4-A1F8-59FDBD4E05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421313"/>
                        <a:ext cx="2719388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1939BA8-BDCE-4D06-868B-F05FD6DE7D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1844824"/>
            <a:ext cx="3760584" cy="3767311"/>
          </a:xfrm>
          <a:prstGeom prst="rect">
            <a:avLst/>
          </a:prstGeom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508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DEA8DA-88EC-4D32-804F-68C5385EB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2990">
            <a:off x="6196229" y="2178924"/>
            <a:ext cx="2099317" cy="29250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520" y="1340768"/>
            <a:ext cx="856895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Какую работу совершит электрический ток в паяльнике за 30 мин, если сопротивление паяльника 40 Ом, а сила тока в цепи 3 А?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8518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t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мин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393305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515719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5816" y="566124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648 Дж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4005064"/>
            <a:ext cx="20328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429000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4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5" y="2780928"/>
            <a:ext cx="1" cy="266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650313"/>
              </p:ext>
            </p:extLst>
          </p:nvPr>
        </p:nvGraphicFramePr>
        <p:xfrm>
          <a:off x="2843808" y="3429000"/>
          <a:ext cx="243998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Equation" r:id="rId5" imgW="1091880" imgH="203040" progId="Equation.DSMT4">
                  <p:embed/>
                </p:oleObj>
              </mc:Choice>
              <mc:Fallback>
                <p:oleObj name="Equation" r:id="rId5" imgW="1091880" imgH="2030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429000"/>
                        <a:ext cx="2439987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ABCB40DB-D75D-40DD-A3D1-843788A7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220717"/>
              </p:ext>
            </p:extLst>
          </p:nvPr>
        </p:nvGraphicFramePr>
        <p:xfrm>
          <a:off x="2843808" y="4581128"/>
          <a:ext cx="435292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Equation" r:id="rId7" imgW="1663560" imgH="279360" progId="Equation.DSMT4">
                  <p:embed/>
                </p:oleObj>
              </mc:Choice>
              <mc:Fallback>
                <p:oleObj name="Equation" r:id="rId7" imgW="1663560" imgH="27936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581128"/>
                        <a:ext cx="435292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A6DD5C4-586E-4396-B1E9-CAE7D0240CB4}"/>
              </a:ext>
            </a:extLst>
          </p:cNvPr>
          <p:cNvSpPr txBox="1"/>
          <p:nvPr/>
        </p:nvSpPr>
        <p:spPr>
          <a:xfrm>
            <a:off x="467544" y="443711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395536" y="45091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7E3980D-C397-468B-A08B-0CAAACB93361}"/>
              </a:ext>
            </a:extLst>
          </p:cNvPr>
          <p:cNvSpPr/>
          <p:nvPr/>
        </p:nvSpPr>
        <p:spPr>
          <a:xfrm>
            <a:off x="539552" y="5157192"/>
            <a:ext cx="1080120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33087FB-8BA1-44C5-9F9D-DCB7039918B8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Объект 29">
            <a:extLst>
              <a:ext uri="{FF2B5EF4-FFF2-40B4-BE49-F238E27FC236}">
                <a16:creationId xmlns:a16="http://schemas.microsoft.com/office/drawing/2014/main" id="{31CB6AF7-A32E-4811-895C-603B1EF95A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385115"/>
              </p:ext>
            </p:extLst>
          </p:nvPr>
        </p:nvGraphicFramePr>
        <p:xfrm>
          <a:off x="2843808" y="4005064"/>
          <a:ext cx="13049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Equation" r:id="rId9" imgW="583920" imgH="203040" progId="Equation.DSMT4">
                  <p:embed/>
                </p:oleObj>
              </mc:Choice>
              <mc:Fallback>
                <p:oleObj name="Equation" r:id="rId9" imgW="583920" imgH="2030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05064"/>
                        <a:ext cx="13049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26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35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84DA928-55BF-49FC-A3D8-BBAEFE3230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4797152"/>
            <a:ext cx="2662292" cy="10801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1056 кДж </a:t>
            </a:r>
          </a:p>
        </p:txBody>
      </p:sp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D4FBF4-5A5A-4BC7-ACCA-6CF9FA5EA0A7}"/>
              </a:ext>
            </a:extLst>
          </p:cNvPr>
          <p:cNvSpPr txBox="1"/>
          <p:nvPr/>
        </p:nvSpPr>
        <p:spPr>
          <a:xfrm>
            <a:off x="179512" y="1628800"/>
            <a:ext cx="45365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Какую работу совершит электрический ток в спирали электрочайника за 20 мин, если сопротивление спирали </a:t>
            </a:r>
          </a:p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55 Ом, а сила тока 4А?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7C0A3F56-A4B0-4D55-B147-C5CEF7C919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3684"/>
              </p:ext>
            </p:extLst>
          </p:nvPr>
        </p:nvGraphicFramePr>
        <p:xfrm>
          <a:off x="179512" y="5661248"/>
          <a:ext cx="435292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Equation" r:id="rId4" imgW="1663560" imgH="279360" progId="Equation.DSMT4">
                  <p:embed/>
                </p:oleObj>
              </mc:Choice>
              <mc:Fallback>
                <p:oleObj name="Equation" r:id="rId4" imgW="1663560" imgH="27936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5661248"/>
                        <a:ext cx="435292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D4A24E-B228-492E-BA73-05BC6CA0321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132856"/>
            <a:ext cx="3096344" cy="3096344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684DCC9-0F3A-4415-8DB2-46BA68DA56C8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hlinkClick r:id="rId7" action="ppaction://hlinksldjump"/>
            <a:extLst>
              <a:ext uri="{FF2B5EF4-FFF2-40B4-BE49-F238E27FC236}">
                <a16:creationId xmlns:a16="http://schemas.microsoft.com/office/drawing/2014/main" id="{577FC0EB-0561-4FA4-AAE1-5E50A94285A3}"/>
              </a:ext>
            </a:extLst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</p:spTree>
    <p:extLst>
      <p:ext uri="{BB962C8B-B14F-4D97-AF65-F5344CB8AC3E}">
        <p14:creationId xmlns:p14="http://schemas.microsoft.com/office/powerpoint/2010/main" val="360446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42484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Сила тока в спирали лампочки 0,6 А, напряжение на спирали 120 В. Какую работу совершит ток в лампочке за 10 мин?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43,2 кДж </a:t>
            </a: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1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80A445A-F178-4214-8770-216CFAA892DA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5283B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64882F-D546-488C-8D13-713F134E65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1700808"/>
            <a:ext cx="2766356" cy="3942057"/>
          </a:xfrm>
          <a:prstGeom prst="rect">
            <a:avLst/>
          </a:prstGeom>
          <a:ln w="5080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24FE650-0489-4482-B46A-D2A91EB99DA4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60220A5D-E654-411D-B91A-240CDCA62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081622"/>
              </p:ext>
            </p:extLst>
          </p:nvPr>
        </p:nvGraphicFramePr>
        <p:xfrm>
          <a:off x="395288" y="5756275"/>
          <a:ext cx="39211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Equation" r:id="rId5" imgW="1498320" imgH="203040" progId="Equation.DSMT4">
                  <p:embed/>
                </p:oleObj>
              </mc:Choice>
              <mc:Fallback>
                <p:oleObj name="Equation" r:id="rId5" imgW="1498320" imgH="203040" progId="Equation.DSMT4">
                  <p:embed/>
                  <p:pic>
                    <p:nvPicPr>
                      <p:cNvPr id="14" name="Объект 13">
                        <a:extLst>
                          <a:ext uri="{FF2B5EF4-FFF2-40B4-BE49-F238E27FC236}">
                            <a16:creationId xmlns:a16="http://schemas.microsoft.com/office/drawing/2014/main" id="{7C0A3F56-A4B0-4D55-B147-C5CEF7C9192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756275"/>
                        <a:ext cx="392112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882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477</Words>
  <Application>Microsoft Office PowerPoint</Application>
  <PresentationFormat>Экран (4:3)</PresentationFormat>
  <Paragraphs>100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56</cp:revision>
  <dcterms:created xsi:type="dcterms:W3CDTF">2022-12-13T10:27:38Z</dcterms:created>
  <dcterms:modified xsi:type="dcterms:W3CDTF">2024-04-26T06:16:41Z</dcterms:modified>
</cp:coreProperties>
</file>