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5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E4E4E4"/>
    <a:srgbClr val="E6E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5" autoAdjust="0"/>
    <p:restoredTop sz="94660"/>
  </p:normalViewPr>
  <p:slideViewPr>
    <p:cSldViewPr>
      <p:cViewPr varScale="1">
        <p:scale>
          <a:sx n="79" d="100"/>
          <a:sy n="79" d="100"/>
        </p:scale>
        <p:origin x="1435" y="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wmf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7.w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DE2CAF9-B567-4E67-AE8A-4C50E3BE26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1191235"/>
            <a:ext cx="7776864" cy="5283447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4852394" y="129406"/>
            <a:ext cx="41472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ФИЗИКА - 8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95935" y="-9094"/>
            <a:ext cx="32288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Учимся </a:t>
            </a:r>
          </a:p>
          <a:p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решать задачи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711467" y="1226503"/>
            <a:ext cx="5896742" cy="830997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none" rtlCol="0">
            <a:spAutoFit/>
          </a:bodyPr>
          <a:lstStyle/>
          <a:p>
            <a:pPr algn="r"/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Сгорание топлива  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1121465" y="6474682"/>
            <a:ext cx="70767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err="1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Каратанова</a:t>
            </a:r>
            <a:r>
              <a:rPr lang="ru-RU" sz="1600" b="1" dirty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М.Н. МБОУ СОШ №256 ГО ЗАТО Фокино Приморский край</a:t>
            </a:r>
          </a:p>
        </p:txBody>
      </p:sp>
    </p:spTree>
    <p:extLst>
      <p:ext uri="{BB962C8B-B14F-4D97-AF65-F5344CB8AC3E}">
        <p14:creationId xmlns:p14="http://schemas.microsoft.com/office/powerpoint/2010/main" val="3293636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13.04.2024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20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13.04.2024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2723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13.04.2024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5587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13.04.2024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449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13.04.2024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209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 userDrawn="1"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6732240" y="6116240"/>
            <a:ext cx="2088232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107504" y="1412776"/>
            <a:ext cx="8928992" cy="1008112"/>
          </a:xfrm>
          <a:prstGeom prst="rect">
            <a:avLst/>
          </a:prstGeom>
          <a:solidFill>
            <a:srgbClr val="E4E4E4"/>
          </a:solidFill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</a:p>
        </p:txBody>
      </p:sp>
    </p:spTree>
    <p:extLst>
      <p:ext uri="{BB962C8B-B14F-4D97-AF65-F5344CB8AC3E}">
        <p14:creationId xmlns:p14="http://schemas.microsoft.com/office/powerpoint/2010/main" val="2555088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 задачу по образцу</a:t>
            </a: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107504" y="1448780"/>
            <a:ext cx="4464496" cy="5112568"/>
          </a:xfrm>
          <a:prstGeom prst="rect">
            <a:avLst/>
          </a:prstGeom>
          <a:solidFill>
            <a:srgbClr val="E4E4E4"/>
          </a:solidFill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6732240" y="6116240"/>
            <a:ext cx="2088232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492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 userDrawn="1"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107504" y="1412776"/>
            <a:ext cx="8928992" cy="1152128"/>
          </a:xfrm>
          <a:prstGeom prst="rect">
            <a:avLst/>
          </a:prstGeom>
          <a:solidFill>
            <a:srgbClr val="E4E4E4"/>
          </a:solidFill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6732240" y="6116240"/>
            <a:ext cx="2088232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AC3A27F-676C-4537-826B-2CA5F8BEED47}"/>
              </a:ext>
            </a:extLst>
          </p:cNvPr>
          <p:cNvSpPr/>
          <p:nvPr userDrawn="1"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</a:p>
        </p:txBody>
      </p:sp>
    </p:spTree>
    <p:extLst>
      <p:ext uri="{BB962C8B-B14F-4D97-AF65-F5344CB8AC3E}">
        <p14:creationId xmlns:p14="http://schemas.microsoft.com/office/powerpoint/2010/main" val="1840551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07504" y="116632"/>
            <a:ext cx="8928992" cy="1008112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Теоретический материал</a:t>
            </a: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779559"/>
              </p:ext>
            </p:extLst>
          </p:nvPr>
        </p:nvGraphicFramePr>
        <p:xfrm>
          <a:off x="422340" y="1580452"/>
          <a:ext cx="8352928" cy="3901364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088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810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Название величины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Обозначение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Единицы измерения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Формула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Масса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800" b="1" i="1" dirty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3200" b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кг</a:t>
                      </a:r>
                      <a:endParaRPr lang="ru-RU" sz="3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Удельная теплота сгорания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8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endParaRPr lang="ru-RU" sz="28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157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</a:p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теплоты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8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 userDrawn="1"/>
        </p:nvSpPr>
        <p:spPr>
          <a:xfrm>
            <a:off x="6987914" y="6116240"/>
            <a:ext cx="1760550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66675987"/>
              </p:ext>
            </p:extLst>
          </p:nvPr>
        </p:nvGraphicFramePr>
        <p:xfrm>
          <a:off x="7085167" y="2374900"/>
          <a:ext cx="995363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Equation" r:id="rId3" imgW="444240" imgH="419040" progId="Equation.DSMT4">
                  <p:embed/>
                </p:oleObj>
              </mc:Choice>
              <mc:Fallback>
                <p:oleObj name="Equation" r:id="rId3" imgW="444240" imgH="419040" progId="Equation.DSMT4">
                  <p:embed/>
                  <p:pic>
                    <p:nvPicPr>
                      <p:cNvPr id="2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5167" y="2374900"/>
                        <a:ext cx="995363" cy="105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623678058"/>
              </p:ext>
            </p:extLst>
          </p:nvPr>
        </p:nvGraphicFramePr>
        <p:xfrm>
          <a:off x="7085167" y="3531134"/>
          <a:ext cx="938213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Equation" r:id="rId5" imgW="419040" imgH="393480" progId="Equation.DSMT4">
                  <p:embed/>
                </p:oleObj>
              </mc:Choice>
              <mc:Fallback>
                <p:oleObj name="Equation" r:id="rId5" imgW="419040" imgH="393480" progId="Equation.DSMT4">
                  <p:embed/>
                  <p:pic>
                    <p:nvPicPr>
                      <p:cNvPr id="5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5167" y="3531134"/>
                        <a:ext cx="938213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>
            <a:extLst>
              <a:ext uri="{FF2B5EF4-FFF2-40B4-BE49-F238E27FC236}">
                <a16:creationId xmlns:a16="http://schemas.microsoft.com/office/drawing/2014/main" id="{EF56ACA2-6F7C-4044-96A6-CAAF13BFBAF8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521964549"/>
              </p:ext>
            </p:extLst>
          </p:nvPr>
        </p:nvGraphicFramePr>
        <p:xfrm>
          <a:off x="5270499" y="4869160"/>
          <a:ext cx="595313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Equation" r:id="rId7" imgW="266400" imgH="203040" progId="Equation.DSMT4">
                  <p:embed/>
                </p:oleObj>
              </mc:Choice>
              <mc:Fallback>
                <p:oleObj name="Equation" r:id="rId7" imgW="266400" imgH="203040" progId="Equation.DSMT4">
                  <p:embed/>
                  <p:pic>
                    <p:nvPicPr>
                      <p:cNvPr id="11" name="Объект 10">
                        <a:extLst>
                          <a:ext uri="{FF2B5EF4-FFF2-40B4-BE49-F238E27FC236}">
                            <a16:creationId xmlns:a16="http://schemas.microsoft.com/office/drawing/2014/main" id="{EF56ACA2-6F7C-4044-96A6-CAAF13BFBAF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0499" y="4869160"/>
                        <a:ext cx="595313" cy="509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>
            <a:extLst>
              <a:ext uri="{FF2B5EF4-FFF2-40B4-BE49-F238E27FC236}">
                <a16:creationId xmlns:a16="http://schemas.microsoft.com/office/drawing/2014/main" id="{912A95E5-27F5-45C4-9662-5A39DC5E5926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1204570194"/>
              </p:ext>
            </p:extLst>
          </p:nvPr>
        </p:nvGraphicFramePr>
        <p:xfrm>
          <a:off x="7085167" y="4830251"/>
          <a:ext cx="1106488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Equation" r:id="rId9" imgW="495000" imgH="203040" progId="Equation.DSMT4">
                  <p:embed/>
                </p:oleObj>
              </mc:Choice>
              <mc:Fallback>
                <p:oleObj name="Equation" r:id="rId9" imgW="495000" imgH="203040" progId="Equation.DSMT4">
                  <p:embed/>
                  <p:pic>
                    <p:nvPicPr>
                      <p:cNvPr id="12" name="Объект 11">
                        <a:extLst>
                          <a:ext uri="{FF2B5EF4-FFF2-40B4-BE49-F238E27FC236}">
                            <a16:creationId xmlns:a16="http://schemas.microsoft.com/office/drawing/2014/main" id="{912A95E5-27F5-45C4-9662-5A39DC5E592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5167" y="4830251"/>
                        <a:ext cx="1106488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>
            <a:extLst>
              <a:ext uri="{FF2B5EF4-FFF2-40B4-BE49-F238E27FC236}">
                <a16:creationId xmlns:a16="http://schemas.microsoft.com/office/drawing/2014/main" id="{A9D5F907-9372-46E9-98E0-12A171E6FE88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1899014119"/>
              </p:ext>
            </p:extLst>
          </p:nvPr>
        </p:nvGraphicFramePr>
        <p:xfrm>
          <a:off x="5000625" y="3679825"/>
          <a:ext cx="1135063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" name="Equation" r:id="rId11" imgW="507960" imgH="203040" progId="Equation.DSMT4">
                  <p:embed/>
                </p:oleObj>
              </mc:Choice>
              <mc:Fallback>
                <p:oleObj name="Equation" r:id="rId11" imgW="507960" imgH="203040" progId="Equation.DSMT4">
                  <p:embed/>
                  <p:pic>
                    <p:nvPicPr>
                      <p:cNvPr id="11" name="Объект 10">
                        <a:extLst>
                          <a:ext uri="{FF2B5EF4-FFF2-40B4-BE49-F238E27FC236}">
                            <a16:creationId xmlns:a16="http://schemas.microsoft.com/office/drawing/2014/main" id="{EF56ACA2-6F7C-4044-96A6-CAAF13BFBAF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25" y="3679825"/>
                        <a:ext cx="1135063" cy="509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3">
            <a:extLst>
              <a:ext uri="{FF2B5EF4-FFF2-40B4-BE49-F238E27FC236}">
                <a16:creationId xmlns:a16="http://schemas.microsoft.com/office/drawing/2014/main" id="{250AD8AC-7B16-476A-96F0-02BDC26BC354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1986528458"/>
              </p:ext>
            </p:extLst>
          </p:nvPr>
        </p:nvGraphicFramePr>
        <p:xfrm>
          <a:off x="422340" y="5538504"/>
          <a:ext cx="5157772" cy="114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Equation" r:id="rId13" imgW="2184120" imgH="457200" progId="Equation.DSMT4">
                  <p:embed/>
                </p:oleObj>
              </mc:Choice>
              <mc:Fallback>
                <p:oleObj name="Equation" r:id="rId13" imgW="2184120" imgH="457200" progId="Equation.DSMT4">
                  <p:embed/>
                  <p:pic>
                    <p:nvPicPr>
                      <p:cNvPr id="11" name="Объект 10">
                        <a:extLst>
                          <a:ext uri="{FF2B5EF4-FFF2-40B4-BE49-F238E27FC236}">
                            <a16:creationId xmlns:a16="http://schemas.microsoft.com/office/drawing/2014/main" id="{EF56ACA2-6F7C-4044-96A6-CAAF13BFBAF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340" y="5538504"/>
                        <a:ext cx="5157772" cy="1146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5339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CAD7BB4-D3FD-45A0-A34D-9155DAA764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33"/>
          <a:stretch/>
        </p:blipFill>
        <p:spPr>
          <a:xfrm>
            <a:off x="4247856" y="1641802"/>
            <a:ext cx="4827449" cy="3574396"/>
          </a:xfrm>
          <a:prstGeom prst="rect">
            <a:avLst/>
          </a:prstGeom>
        </p:spPr>
      </p:pic>
      <p:sp>
        <p:nvSpPr>
          <p:cNvPr id="7" name="Прямоугольник 6"/>
          <p:cNvSpPr/>
          <p:nvPr userDrawn="1"/>
        </p:nvSpPr>
        <p:spPr>
          <a:xfrm>
            <a:off x="107504" y="116632"/>
            <a:ext cx="4536504" cy="720080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Источники</a:t>
            </a: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980728"/>
            <a:ext cx="4392488" cy="5760640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B06C94A-FCCF-4E4F-8E49-24F6DB69DD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5792" y="4101701"/>
            <a:ext cx="1809664" cy="258429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A6EE30F-B11C-4FF7-A820-9E2E4C137C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90200">
            <a:off x="3493383" y="3892964"/>
            <a:ext cx="1758969" cy="263764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169A6AC-AF05-4106-9ADC-94B421FA72E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37419">
            <a:off x="164384" y="3990529"/>
            <a:ext cx="1825174" cy="2549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396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DB98AD8-78FE-4973-9D8D-6C02BBB5201E}"/>
              </a:ext>
            </a:extLst>
          </p:cNvPr>
          <p:cNvSpPr/>
          <p:nvPr userDrawn="1"/>
        </p:nvSpPr>
        <p:spPr>
          <a:xfrm>
            <a:off x="6987914" y="6116240"/>
            <a:ext cx="1760550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2C82D23-05BE-4630-920E-96E45FC114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083"/>
          <a:stretch/>
        </p:blipFill>
        <p:spPr>
          <a:xfrm>
            <a:off x="88483" y="1412776"/>
            <a:ext cx="8983670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401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13.04.2024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477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13.04.2024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566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DE418-7EE7-43DB-9B25-0F42C4839A10}" type="datetimeFigureOut">
              <a:rPr lang="ru-RU" smtClean="0"/>
              <a:t>13.04.2024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8B02C-65E7-40F4-B421-121E657351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8165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1" r:id="rId3"/>
    <p:sldLayoutId id="2147483650" r:id="rId4"/>
    <p:sldLayoutId id="214748366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16.bin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slide" Target="slide2.xml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31.wmf"/><Relationship Id="rId4" Type="http://schemas.openxmlformats.org/officeDocument/2006/relationships/oleObject" Target="../embeddings/oleObject17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34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9.bin"/><Relationship Id="rId5" Type="http://schemas.openxmlformats.org/officeDocument/2006/relationships/slide" Target="slide15.xml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15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8.jpeg"/><Relationship Id="rId5" Type="http://schemas.openxmlformats.org/officeDocument/2006/relationships/image" Target="../media/image37.wmf"/><Relationship Id="rId4" Type="http://schemas.openxmlformats.org/officeDocument/2006/relationships/oleObject" Target="../embeddings/oleObject21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static.tildacdn.com/tild3962-3331-4561-a130-616632646264/regnum_picture_14492.jpg" TargetMode="External"/><Relationship Id="rId13" Type="http://schemas.openxmlformats.org/officeDocument/2006/relationships/hyperlink" Target="http://karmanform.ucoz.ru/" TargetMode="External"/><Relationship Id="rId3" Type="http://schemas.openxmlformats.org/officeDocument/2006/relationships/hyperlink" Target="https://img3.spoki.lv/upload2/articles/80/804667/images/Calis-no-tejas-izgatavo-4.jpg" TargetMode="External"/><Relationship Id="rId7" Type="http://schemas.openxmlformats.org/officeDocument/2006/relationships/hyperlink" Target="https://akkma.ru/upload/medialibrary/da3/da39794ffad0ab573a61211db78f635b.jpg" TargetMode="External"/><Relationship Id="rId12" Type="http://schemas.openxmlformats.org/officeDocument/2006/relationships/hyperlink" Target="https://static.tumblr.com/13a6b4e2ba6349708efa1809e937d150/cdv3muv/SYtom6ygx/tumblr_static_ebx7zwq2ybwowsg0gcg8g44oo_2048_v2.jpg" TargetMode="External"/><Relationship Id="rId2" Type="http://schemas.openxmlformats.org/officeDocument/2006/relationships/hyperlink" Target="https://avatars.dzeninfra.ru/get-zen_doc/5231775/pub_628326bfad61c1136128cebd_62832bbdfd098e1c3e3441e7/scale_1200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movai.ru/wp-content/uploads/6/d/8/6d8e6f4cdebe5f25f9acb77a57a8022b.jpeg" TargetMode="External"/><Relationship Id="rId11" Type="http://schemas.openxmlformats.org/officeDocument/2006/relationships/hyperlink" Target="https://hvorast.ru/wp-content/uploads/2019/04/10.-Pri-poyavlenii-simptomov-boleznej-zarazhennye-pobegi-sleduet-sostrich-i-szhech..jpg" TargetMode="External"/><Relationship Id="rId5" Type="http://schemas.openxmlformats.org/officeDocument/2006/relationships/hyperlink" Target="https://fuelwiki.ru/wp-content/uploads/2019/12/IMG_20191207_155449.jpg" TargetMode="External"/><Relationship Id="rId10" Type="http://schemas.openxmlformats.org/officeDocument/2006/relationships/hyperlink" Target="https://img.promportal.su/foto/good_fotos/3784/37845399/ugol-antracit-ako-ao-am-as-ash_foto_largest.jpg" TargetMode="External"/><Relationship Id="rId4" Type="http://schemas.openxmlformats.org/officeDocument/2006/relationships/hyperlink" Target="http://hardmanandco.com/wp-content/uploads/2020/03/March-Monthly-web.jpg" TargetMode="External"/><Relationship Id="rId9" Type="http://schemas.openxmlformats.org/officeDocument/2006/relationships/hyperlink" Target="https://avatars.mds.yandex.net/i?id=c550f927930732ddd1419534bc7eccf1_l-5287637-images-thumbs&amp;n=13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slide" Target="slide2.xml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slide" Target="slide15.xml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0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15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1.jpeg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1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24.jpeg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2.bin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5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27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5.bin"/><Relationship Id="rId5" Type="http://schemas.openxmlformats.org/officeDocument/2006/relationships/slide" Target="slide15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6327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875D1B3-481C-4C70-A6A9-06FBCA2462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4765721" y="1484784"/>
            <a:ext cx="3984639" cy="4463586"/>
          </a:xfrm>
          <a:prstGeom prst="rect">
            <a:avLst/>
          </a:prstGeom>
          <a:ln w="50800"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>
            <a:hlinkClick r:id="rId4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BDB2A4CB-BC1D-4EC4-97B8-C7A2D82B7094}"/>
              </a:ext>
            </a:extLst>
          </p:cNvPr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 задачу, применяя формулу </a:t>
            </a:r>
          </a:p>
          <a:p>
            <a:pPr algn="ctr"/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нахождения удельной теплоты сгорания: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76E40DD-55E3-4B86-A162-0CAE3D978BAA}"/>
              </a:ext>
            </a:extLst>
          </p:cNvPr>
          <p:cNvSpPr txBox="1"/>
          <p:nvPr/>
        </p:nvSpPr>
        <p:spPr>
          <a:xfrm>
            <a:off x="240414" y="1730690"/>
            <a:ext cx="427690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Определите удельную теплоту сгорания нефти, если при сгорании 20 кг нефти выделяется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880 МДж энергии. 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30E5D2CC-D84B-4F5E-A217-0F79E54B3D2C}"/>
              </a:ext>
            </a:extLst>
          </p:cNvPr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6D2FD10B-A0A4-4FA5-A1A5-97871A3AFD95}"/>
              </a:ext>
            </a:extLst>
          </p:cNvPr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41AC662-CA42-4A65-96AB-D72961BA28B0}"/>
              </a:ext>
            </a:extLst>
          </p:cNvPr>
          <p:cNvSpPr txBox="1"/>
          <p:nvPr/>
        </p:nvSpPr>
        <p:spPr>
          <a:xfrm>
            <a:off x="2339752" y="4212704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44 МДж/кг</a:t>
            </a:r>
          </a:p>
        </p:txBody>
      </p:sp>
      <p:graphicFrame>
        <p:nvGraphicFramePr>
          <p:cNvPr id="26" name="Объект 25">
            <a:extLst>
              <a:ext uri="{FF2B5EF4-FFF2-40B4-BE49-F238E27FC236}">
                <a16:creationId xmlns:a16="http://schemas.microsoft.com/office/drawing/2014/main" id="{E1259719-AB16-49B9-BFB9-3D6499C42F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4607694"/>
              </p:ext>
            </p:extLst>
          </p:nvPr>
        </p:nvGraphicFramePr>
        <p:xfrm>
          <a:off x="1152525" y="5497513"/>
          <a:ext cx="2454275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Equation" r:id="rId5" imgW="1015920" imgH="419040" progId="Equation.DSMT4">
                  <p:embed/>
                </p:oleObj>
              </mc:Choice>
              <mc:Fallback>
                <p:oleObj name="Equation" r:id="rId5" imgW="1015920" imgH="419040" progId="Equation.DSMT4">
                  <p:embed/>
                  <p:pic>
                    <p:nvPicPr>
                      <p:cNvPr id="17" name="Объект 16">
                        <a:extLst>
                          <a:ext uri="{FF2B5EF4-FFF2-40B4-BE49-F238E27FC236}">
                            <a16:creationId xmlns:a16="http://schemas.microsoft.com/office/drawing/2014/main" id="{09F40D8E-5370-4262-8A44-CD75932D842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2525" y="5497513"/>
                        <a:ext cx="2454275" cy="105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801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1704" y="1433309"/>
            <a:ext cx="87205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Определите массу сгоревшего древесного угля, если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при его сгорании выделилось 5,1 ∙ 10⁸ Дж энергии.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0801" y="3472345"/>
            <a:ext cx="2698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5,1 ∙ 10⁸ Дж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cxnSp>
        <p:nvCxnSpPr>
          <p:cNvPr id="7" name="Прямая соединительная линия 6"/>
          <p:cNvCxnSpPr>
            <a:cxnSpLocks/>
          </p:cNvCxnSpPr>
          <p:nvPr/>
        </p:nvCxnSpPr>
        <p:spPr>
          <a:xfrm>
            <a:off x="3041880" y="2817064"/>
            <a:ext cx="0" cy="259280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 flipH="1">
            <a:off x="698765" y="4798835"/>
            <a:ext cx="234311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01089" y="4886646"/>
            <a:ext cx="1813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62910" y="6016415"/>
            <a:ext cx="2771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кг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7298" y="281706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 (</a:t>
            </a:r>
            <a:r>
              <a:rPr lang="en-US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):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457005" y="2817064"/>
            <a:ext cx="228182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(4):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00194" y="3493491"/>
            <a:ext cx="26718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96459" y="4861727"/>
            <a:ext cx="20328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20" name="Объект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3626941"/>
              </p:ext>
            </p:extLst>
          </p:nvPr>
        </p:nvGraphicFramePr>
        <p:xfrm>
          <a:off x="3094555" y="4257722"/>
          <a:ext cx="2938218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Equation" r:id="rId4" imgW="1244520" imgH="444240" progId="Equation.DSMT4">
                  <p:embed/>
                </p:oleObj>
              </mc:Choice>
              <mc:Fallback>
                <p:oleObj name="Equation" r:id="rId4" imgW="1244520" imgH="444240" progId="Equation.DSMT4">
                  <p:embed/>
                  <p:pic>
                    <p:nvPicPr>
                      <p:cNvPr id="20" name="Объект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4555" y="4257722"/>
                        <a:ext cx="2938218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73B51982-7653-4E3A-9FF5-0BF51F98EB7A}"/>
              </a:ext>
            </a:extLst>
          </p:cNvPr>
          <p:cNvSpPr txBox="1"/>
          <p:nvPr/>
        </p:nvSpPr>
        <p:spPr>
          <a:xfrm>
            <a:off x="365516" y="4001879"/>
            <a:ext cx="2506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 Дж/кг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  <p:graphicFrame>
        <p:nvGraphicFramePr>
          <p:cNvPr id="24" name="Объект 23">
            <a:extLst>
              <a:ext uri="{FF2B5EF4-FFF2-40B4-BE49-F238E27FC236}">
                <a16:creationId xmlns:a16="http://schemas.microsoft.com/office/drawing/2014/main" id="{8F5188C2-6E47-4826-A8E4-C48A55712E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3666947"/>
              </p:ext>
            </p:extLst>
          </p:nvPr>
        </p:nvGraphicFramePr>
        <p:xfrm>
          <a:off x="3213647" y="3334649"/>
          <a:ext cx="2298700" cy="1049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2" name="Equation" r:id="rId6" imgW="1028520" imgH="419040" progId="Equation.DSMT4">
                  <p:embed/>
                </p:oleObj>
              </mc:Choice>
              <mc:Fallback>
                <p:oleObj name="Equation" r:id="rId6" imgW="1028520" imgH="419040" progId="Equation.DSMT4">
                  <p:embed/>
                  <p:pic>
                    <p:nvPicPr>
                      <p:cNvPr id="24" name="Объект 23">
                        <a:extLst>
                          <a:ext uri="{FF2B5EF4-FFF2-40B4-BE49-F238E27FC236}">
                            <a16:creationId xmlns:a16="http://schemas.microsoft.com/office/drawing/2014/main" id="{8F5188C2-6E47-4826-A8E4-C48A55712EF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3647" y="3334649"/>
                        <a:ext cx="2298700" cy="1049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418359" y="4049052"/>
            <a:ext cx="231493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68DA222E-F21F-4653-AE15-5B2773E3BB5D}"/>
              </a:ext>
            </a:extLst>
          </p:cNvPr>
          <p:cNvSpPr/>
          <p:nvPr/>
        </p:nvSpPr>
        <p:spPr>
          <a:xfrm>
            <a:off x="4503418" y="3399011"/>
            <a:ext cx="1007030" cy="9206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AE324B8-AC9F-4D88-AAAE-3AD3E545961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15242" y="2624926"/>
            <a:ext cx="2631531" cy="3205590"/>
          </a:xfrm>
          <a:prstGeom prst="rect">
            <a:avLst/>
          </a:prstGeom>
          <a:ln w="50800">
            <a:solidFill>
              <a:schemeClr val="accent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50464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/>
      <p:bldP spid="15" grpId="0" animBg="1"/>
      <p:bldP spid="18" grpId="0" animBg="1"/>
      <p:bldP spid="14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5075" y="1518947"/>
            <a:ext cx="41044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При полном сгорании сухих дров выделилось 500 МДж энергии. Какова была масса сгоревших дров?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39752" y="4212704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50 кг </a:t>
            </a:r>
          </a:p>
        </p:txBody>
      </p:sp>
      <p:sp>
        <p:nvSpPr>
          <p:cNvPr id="15" name="Прямоугольник 14">
            <a:hlinkClick r:id="rId3" action="ppaction://hlinksldjump"/>
          </p:cNvPr>
          <p:cNvSpPr/>
          <p:nvPr/>
        </p:nvSpPr>
        <p:spPr>
          <a:xfrm>
            <a:off x="6706112" y="6068027"/>
            <a:ext cx="1356417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Образец</a:t>
            </a: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A2CB2D6-1C3A-4E99-B992-50B405589E3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94067" y="1518947"/>
            <a:ext cx="3786885" cy="3882329"/>
          </a:xfrm>
          <a:prstGeom prst="rect">
            <a:avLst/>
          </a:prstGeom>
          <a:ln w="50800"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17" name="Прямоугольник 16">
            <a:hlinkClick r:id="rId5" action="ppaction://hlinksldjump"/>
            <a:extLst>
              <a:ext uri="{FF2B5EF4-FFF2-40B4-BE49-F238E27FC236}">
                <a16:creationId xmlns:a16="http://schemas.microsoft.com/office/drawing/2014/main" id="{9696E968-199F-4E4A-8C8E-DBA167DD8007}"/>
              </a:ext>
            </a:extLst>
          </p:cNvPr>
          <p:cNvSpPr/>
          <p:nvPr/>
        </p:nvSpPr>
        <p:spPr>
          <a:xfrm>
            <a:off x="4770000" y="5505518"/>
            <a:ext cx="4050471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Удельная теплота сгорания</a:t>
            </a:r>
          </a:p>
        </p:txBody>
      </p:sp>
      <p:graphicFrame>
        <p:nvGraphicFramePr>
          <p:cNvPr id="18" name="Объект 17">
            <a:extLst>
              <a:ext uri="{FF2B5EF4-FFF2-40B4-BE49-F238E27FC236}">
                <a16:creationId xmlns:a16="http://schemas.microsoft.com/office/drawing/2014/main" id="{85D9D8AD-0852-47DB-8E14-DD025C1B97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8442659"/>
              </p:ext>
            </p:extLst>
          </p:nvPr>
        </p:nvGraphicFramePr>
        <p:xfrm>
          <a:off x="1049338" y="5418138"/>
          <a:ext cx="2578100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Equation" r:id="rId6" imgW="1091880" imgH="444240" progId="Equation.DSMT4">
                  <p:embed/>
                </p:oleObj>
              </mc:Choice>
              <mc:Fallback>
                <p:oleObj name="Equation" r:id="rId6" imgW="1091880" imgH="444240" progId="Equation.DSMT4">
                  <p:embed/>
                  <p:pic>
                    <p:nvPicPr>
                      <p:cNvPr id="20" name="Объект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9338" y="5418138"/>
                        <a:ext cx="2578100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3883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CA92BB7B-B4D1-4638-8EAE-135E52A051F3}"/>
              </a:ext>
            </a:extLst>
          </p:cNvPr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3B1B65E-360D-4792-86C5-E4EA4142165C}"/>
              </a:ext>
            </a:extLst>
          </p:cNvPr>
          <p:cNvSpPr txBox="1"/>
          <p:nvPr/>
        </p:nvSpPr>
        <p:spPr>
          <a:xfrm>
            <a:off x="2339752" y="4212704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1,38 ꞏ 10⁸ Дж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F07792E-9E8F-4E27-86B0-2D1C08833F60}"/>
              </a:ext>
            </a:extLst>
          </p:cNvPr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43787BB-76FE-4A56-8C20-6DAED4381ECB}"/>
              </a:ext>
            </a:extLst>
          </p:cNvPr>
          <p:cNvSpPr txBox="1"/>
          <p:nvPr/>
        </p:nvSpPr>
        <p:spPr>
          <a:xfrm>
            <a:off x="231866" y="1878088"/>
            <a:ext cx="43204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Какое количество теплоты выделится при полном сгорании 3 кг бензина?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203966D1-DD57-4030-AB13-E2C69CCCD1ED}"/>
              </a:ext>
            </a:extLst>
          </p:cNvPr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 задачу на нахождение </a:t>
            </a:r>
          </a:p>
          <a:p>
            <a:pPr algn="ctr"/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количества теплоты: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C2CEBB3-84F7-40C8-A265-B6DE4B8FBDB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750" y="2046065"/>
            <a:ext cx="4158216" cy="3280370"/>
          </a:xfrm>
          <a:prstGeom prst="rect">
            <a:avLst/>
          </a:prstGeom>
          <a:ln w="50800">
            <a:solidFill>
              <a:schemeClr val="accent2">
                <a:lumMod val="60000"/>
                <a:lumOff val="40000"/>
              </a:schemeClr>
            </a:solidFill>
          </a:ln>
        </p:spPr>
      </p:pic>
      <p:graphicFrame>
        <p:nvGraphicFramePr>
          <p:cNvPr id="21" name="Объект 20">
            <a:extLst>
              <a:ext uri="{FF2B5EF4-FFF2-40B4-BE49-F238E27FC236}">
                <a16:creationId xmlns:a16="http://schemas.microsoft.com/office/drawing/2014/main" id="{366E734E-C2EC-44BD-A9C9-0EAB38C9CF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3469728"/>
              </p:ext>
            </p:extLst>
          </p:nvPr>
        </p:nvGraphicFramePr>
        <p:xfrm>
          <a:off x="420688" y="5643563"/>
          <a:ext cx="3983037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Equation" r:id="rId5" imgW="1473120" imgH="228600" progId="Equation.DSMT4">
                  <p:embed/>
                </p:oleObj>
              </mc:Choice>
              <mc:Fallback>
                <p:oleObj name="Equation" r:id="rId5" imgW="1473120" imgH="228600" progId="Equation.DSMT4">
                  <p:embed/>
                  <p:pic>
                    <p:nvPicPr>
                      <p:cNvPr id="19" name="Объект 18">
                        <a:extLst>
                          <a:ext uri="{FF2B5EF4-FFF2-40B4-BE49-F238E27FC236}">
                            <a16:creationId xmlns:a16="http://schemas.microsoft.com/office/drawing/2014/main" id="{1E6BA5BE-58FD-4F49-830C-08D76AF2CB3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688" y="5643563"/>
                        <a:ext cx="3983037" cy="573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Прямоугольник 21">
            <a:hlinkClick r:id="rId7" action="ppaction://hlinksldjump"/>
            <a:extLst>
              <a:ext uri="{FF2B5EF4-FFF2-40B4-BE49-F238E27FC236}">
                <a16:creationId xmlns:a16="http://schemas.microsoft.com/office/drawing/2014/main" id="{B4DAFE10-A31C-484C-AEA7-8005237BBF37}"/>
              </a:ext>
            </a:extLst>
          </p:cNvPr>
          <p:cNvSpPr/>
          <p:nvPr/>
        </p:nvSpPr>
        <p:spPr>
          <a:xfrm>
            <a:off x="4770000" y="5505518"/>
            <a:ext cx="4050471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Удельная теплота сгорания</a:t>
            </a:r>
          </a:p>
        </p:txBody>
      </p:sp>
    </p:spTree>
    <p:extLst>
      <p:ext uri="{BB962C8B-B14F-4D97-AF65-F5344CB8AC3E}">
        <p14:creationId xmlns:p14="http://schemas.microsoft.com/office/powerpoint/2010/main" val="1561675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2DDEAE6-8082-4519-8A41-AEEE572A09D0}"/>
              </a:ext>
            </a:extLst>
          </p:cNvPr>
          <p:cNvSpPr txBox="1"/>
          <p:nvPr/>
        </p:nvSpPr>
        <p:spPr>
          <a:xfrm>
            <a:off x="240414" y="1730690"/>
            <a:ext cx="427690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Какова удельная теплота сгорания водорода, если при сгорании 3 кг водорода выделяется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360 МДж энергии?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AABE84B-31A6-4914-829D-B798BABD1BCC}"/>
              </a:ext>
            </a:extLst>
          </p:cNvPr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331B8E53-3974-4067-9593-6925F8295AD5}"/>
              </a:ext>
            </a:extLst>
          </p:cNvPr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C8C70CF-E602-42E1-9F22-E8EC804C6C58}"/>
              </a:ext>
            </a:extLst>
          </p:cNvPr>
          <p:cNvSpPr txBox="1"/>
          <p:nvPr/>
        </p:nvSpPr>
        <p:spPr>
          <a:xfrm>
            <a:off x="2296810" y="4212704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12 ꞏ 10⁷Дж/кг</a:t>
            </a:r>
          </a:p>
        </p:txBody>
      </p:sp>
      <p:graphicFrame>
        <p:nvGraphicFramePr>
          <p:cNvPr id="23" name="Объект 22">
            <a:extLst>
              <a:ext uri="{FF2B5EF4-FFF2-40B4-BE49-F238E27FC236}">
                <a16:creationId xmlns:a16="http://schemas.microsoft.com/office/drawing/2014/main" id="{D102F699-CF32-42F2-B46B-64204C6860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4668382"/>
              </p:ext>
            </p:extLst>
          </p:nvPr>
        </p:nvGraphicFramePr>
        <p:xfrm>
          <a:off x="1152525" y="5497513"/>
          <a:ext cx="2454275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Equation" r:id="rId4" imgW="1015920" imgH="419040" progId="Equation.DSMT4">
                  <p:embed/>
                </p:oleObj>
              </mc:Choice>
              <mc:Fallback>
                <p:oleObj name="Equation" r:id="rId4" imgW="1015920" imgH="419040" progId="Equation.DSMT4">
                  <p:embed/>
                  <p:pic>
                    <p:nvPicPr>
                      <p:cNvPr id="26" name="Объект 25">
                        <a:extLst>
                          <a:ext uri="{FF2B5EF4-FFF2-40B4-BE49-F238E27FC236}">
                            <a16:creationId xmlns:a16="http://schemas.microsoft.com/office/drawing/2014/main" id="{E1259719-AB16-49B9-BFB9-3D6499C42F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2525" y="5497513"/>
                        <a:ext cx="2454275" cy="105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9C81B809-804E-4533-816D-5E3D01F974FC}"/>
              </a:ext>
            </a:extLst>
          </p:cNvPr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 задачу, применяя формулу </a:t>
            </a:r>
          </a:p>
          <a:p>
            <a:pPr algn="ctr"/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нахождения удельной теплоты сгорания: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39904BA-962C-454F-95F6-B5C9A4859F4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1501" y="1452112"/>
            <a:ext cx="3976934" cy="4409176"/>
          </a:xfrm>
          <a:prstGeom prst="rect">
            <a:avLst/>
          </a:prstGeom>
          <a:ln w="50800">
            <a:solidFill>
              <a:schemeClr val="accent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0135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озврат 1">
            <a:hlinkClick r:id="" action="ppaction://hlinkshowjump?jump=lastslideviewed" highlightClick="1"/>
            <a:extLst>
              <a:ext uri="{FF2B5EF4-FFF2-40B4-BE49-F238E27FC236}">
                <a16:creationId xmlns:a16="http://schemas.microsoft.com/office/drawing/2014/main" id="{1AE65A35-B2F4-4416-8024-129C47EEBD62}"/>
              </a:ext>
            </a:extLst>
          </p:cNvPr>
          <p:cNvSpPr/>
          <p:nvPr/>
        </p:nvSpPr>
        <p:spPr>
          <a:xfrm>
            <a:off x="7072128" y="6191557"/>
            <a:ext cx="720080" cy="360040"/>
          </a:xfrm>
          <a:prstGeom prst="actionButtonReturn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Управляющая кнопка: далее 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B4E20D68-D146-4DAA-9FA5-DCAD33354F65}"/>
              </a:ext>
            </a:extLst>
          </p:cNvPr>
          <p:cNvSpPr/>
          <p:nvPr/>
        </p:nvSpPr>
        <p:spPr>
          <a:xfrm>
            <a:off x="7956376" y="6191557"/>
            <a:ext cx="721979" cy="360040"/>
          </a:xfrm>
          <a:prstGeom prst="actionButtonForwardNext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0261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4183" y="1196752"/>
            <a:ext cx="1851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2"/>
              </a:rPr>
              <a:t>Титульный слайд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43367" y="1566567"/>
            <a:ext cx="1727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3"/>
              </a:rPr>
              <a:t>Горение пороха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43367" y="1946343"/>
            <a:ext cx="1684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4"/>
              </a:rPr>
              <a:t>Природный газ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327320" y="1562761"/>
            <a:ext cx="1087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5"/>
              </a:rPr>
              <a:t>Канистра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335692" y="1952068"/>
            <a:ext cx="1869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6"/>
              </a:rPr>
              <a:t>Топка печи углём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352122" y="2311344"/>
            <a:ext cx="982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7"/>
              </a:rPr>
              <a:t>Горение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339619" y="1196752"/>
            <a:ext cx="16207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8"/>
              </a:rPr>
              <a:t>Горение торфа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14199" y="2657627"/>
            <a:ext cx="2060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9"/>
              </a:rPr>
              <a:t>Нагревание спирта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43367" y="2298351"/>
            <a:ext cx="1103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10"/>
              </a:rPr>
              <a:t>Антрацит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01433" y="2993854"/>
            <a:ext cx="2290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11"/>
              </a:rPr>
              <a:t>Сжигание древесины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01433" y="3330081"/>
            <a:ext cx="1676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12"/>
              </a:rPr>
              <a:t>Тлеющий уголь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491507" y="6381328"/>
            <a:ext cx="2865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13"/>
              </a:rPr>
              <a:t>http://karmanform.ucoz.ru/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14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озврат 1">
            <a:hlinkClick r:id="" action="ppaction://hlinkshowjump?jump=lastslideviewed" highlightClick="1"/>
          </p:cNvPr>
          <p:cNvSpPr/>
          <p:nvPr/>
        </p:nvSpPr>
        <p:spPr>
          <a:xfrm>
            <a:off x="7072128" y="6191557"/>
            <a:ext cx="720080" cy="360040"/>
          </a:xfrm>
          <a:prstGeom prst="actionButtonReturn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889215" y="6191556"/>
            <a:ext cx="721979" cy="360040"/>
          </a:xfrm>
          <a:prstGeom prst="actionButtonForwardNext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638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68700" y="1447726"/>
            <a:ext cx="9006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Какова удельная теплота сгорания торфа, если при сгорании 15 кг торфа выделяется 2,1 ∙ 10⁸ Дж энергии?</a:t>
            </a:r>
          </a:p>
        </p:txBody>
      </p:sp>
      <p:cxnSp>
        <p:nvCxnSpPr>
          <p:cNvPr id="15" name="Прямая соединительная линия 14"/>
          <p:cNvCxnSpPr>
            <a:cxnSpLocks/>
          </p:cNvCxnSpPr>
          <p:nvPr/>
        </p:nvCxnSpPr>
        <p:spPr>
          <a:xfrm flipH="1">
            <a:off x="708101" y="4941168"/>
            <a:ext cx="238872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08182" y="3616647"/>
            <a:ext cx="2635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кг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1066" y="4085578"/>
            <a:ext cx="2635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Q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2,1 ꞏ 10⁸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Дж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3127" y="4960514"/>
            <a:ext cx="1813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q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47819" y="5994476"/>
            <a:ext cx="4212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ꞏ 10⁷Дж/кг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636435" y="2978917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 (3):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450767" y="2962616"/>
            <a:ext cx="228182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(4):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56143" y="4204514"/>
            <a:ext cx="2587801" cy="38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598951" y="3588846"/>
            <a:ext cx="20328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рямоугольник 31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cxnSp>
        <p:nvCxnSpPr>
          <p:cNvPr id="13" name="Прямая соединительная линия 12"/>
          <p:cNvCxnSpPr>
            <a:cxnSpLocks/>
          </p:cNvCxnSpPr>
          <p:nvPr/>
        </p:nvCxnSpPr>
        <p:spPr>
          <a:xfrm flipH="1">
            <a:off x="3096830" y="2962616"/>
            <a:ext cx="1" cy="26266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A2104D5B-D76A-4BBA-B235-DF91B7CD7DD0}"/>
              </a:ext>
            </a:extLst>
          </p:cNvPr>
          <p:cNvSpPr/>
          <p:nvPr/>
        </p:nvSpPr>
        <p:spPr>
          <a:xfrm>
            <a:off x="762529" y="5042120"/>
            <a:ext cx="2032833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36" name="Объект 35">
            <a:extLst>
              <a:ext uri="{FF2B5EF4-FFF2-40B4-BE49-F238E27FC236}">
                <a16:creationId xmlns:a16="http://schemas.microsoft.com/office/drawing/2014/main" id="{E00AEF05-9849-45A2-B1B1-3ABF74375A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6559416"/>
              </p:ext>
            </p:extLst>
          </p:nvPr>
        </p:nvGraphicFramePr>
        <p:xfrm>
          <a:off x="3399778" y="3448659"/>
          <a:ext cx="2325687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Equation" r:id="rId4" imgW="1041120" imgH="393480" progId="Equation.DSMT4">
                  <p:embed/>
                </p:oleObj>
              </mc:Choice>
              <mc:Fallback>
                <p:oleObj name="Equation" r:id="rId4" imgW="1041120" imgH="393480" progId="Equation.DSMT4">
                  <p:embed/>
                  <p:pic>
                    <p:nvPicPr>
                      <p:cNvPr id="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9778" y="3448659"/>
                        <a:ext cx="2325687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Прямоугольник 28"/>
          <p:cNvSpPr/>
          <p:nvPr/>
        </p:nvSpPr>
        <p:spPr>
          <a:xfrm>
            <a:off x="4779622" y="3562745"/>
            <a:ext cx="1192296" cy="856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37" name="Объект 36">
            <a:extLst>
              <a:ext uri="{FF2B5EF4-FFF2-40B4-BE49-F238E27FC236}">
                <a16:creationId xmlns:a16="http://schemas.microsoft.com/office/drawing/2014/main" id="{273FCA4F-1828-44B3-9A35-197E125F99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6404723"/>
              </p:ext>
            </p:extLst>
          </p:nvPr>
        </p:nvGraphicFramePr>
        <p:xfrm>
          <a:off x="3531047" y="4415705"/>
          <a:ext cx="2332038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Equation" r:id="rId6" imgW="965160" imgH="419040" progId="Equation.DSMT4">
                  <p:embed/>
                </p:oleObj>
              </mc:Choice>
              <mc:Fallback>
                <p:oleObj name="Equation" r:id="rId6" imgW="965160" imgH="419040" progId="Equation.DSMT4">
                  <p:embed/>
                  <p:pic>
                    <p:nvPicPr>
                      <p:cNvPr id="20" name="Объект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1047" y="4415705"/>
                        <a:ext cx="2332038" cy="105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43BF26A-902A-4DC4-9E96-C627AE6DD94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3"/>
          <a:stretch/>
        </p:blipFill>
        <p:spPr>
          <a:xfrm>
            <a:off x="5994354" y="2545328"/>
            <a:ext cx="3008084" cy="3446951"/>
          </a:xfrm>
          <a:prstGeom prst="rect">
            <a:avLst/>
          </a:prstGeom>
          <a:ln w="50800">
            <a:solidFill>
              <a:schemeClr val="accent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18162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3" grpId="0"/>
      <p:bldP spid="27" grpId="0" animBg="1"/>
      <p:bldP spid="28" grpId="0" animBg="1"/>
      <p:bldP spid="35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2541" y="1571579"/>
            <a:ext cx="427690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При полном сгорании 5 г пороха выделилось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19 кДж энергии. Определите удельную теплоту сгорания пороха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6706112" y="6068027"/>
            <a:ext cx="1356417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Образец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339752" y="4212704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3,8 МДж/кг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ECEA4C-CEEC-4A94-A9B9-17E8B28FEFB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4540" y="1571579"/>
            <a:ext cx="4276909" cy="4401054"/>
          </a:xfrm>
          <a:prstGeom prst="rect">
            <a:avLst/>
          </a:prstGeom>
          <a:ln w="50800">
            <a:solidFill>
              <a:schemeClr val="accent2">
                <a:lumMod val="60000"/>
                <a:lumOff val="40000"/>
              </a:schemeClr>
            </a:solidFill>
          </a:ln>
        </p:spPr>
      </p:pic>
      <p:graphicFrame>
        <p:nvGraphicFramePr>
          <p:cNvPr id="17" name="Объект 16">
            <a:extLst>
              <a:ext uri="{FF2B5EF4-FFF2-40B4-BE49-F238E27FC236}">
                <a16:creationId xmlns:a16="http://schemas.microsoft.com/office/drawing/2014/main" id="{09F40D8E-5370-4262-8A44-CD75932D84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4424150"/>
              </p:ext>
            </p:extLst>
          </p:nvPr>
        </p:nvGraphicFramePr>
        <p:xfrm>
          <a:off x="1258888" y="5465763"/>
          <a:ext cx="2239962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Equation" r:id="rId5" imgW="927000" imgH="444240" progId="Equation.DSMT4">
                  <p:embed/>
                </p:oleObj>
              </mc:Choice>
              <mc:Fallback>
                <p:oleObj name="Equation" r:id="rId5" imgW="927000" imgH="444240" progId="Equation.DSMT4">
                  <p:embed/>
                  <p:pic>
                    <p:nvPicPr>
                      <p:cNvPr id="37" name="Объект 36">
                        <a:extLst>
                          <a:ext uri="{FF2B5EF4-FFF2-40B4-BE49-F238E27FC236}">
                            <a16:creationId xmlns:a16="http://schemas.microsoft.com/office/drawing/2014/main" id="{273FCA4F-1828-44B3-9A35-197E125F996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5465763"/>
                        <a:ext cx="2239962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322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 задачу, применяя формулу определения массы тела: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0481" y="1840818"/>
            <a:ext cx="43204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При полном сгорании керосина выделилось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92 МДж энергии. Какая масса керосина сгорела?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AB8B617-11A8-4797-8D49-9263371046AC}"/>
              </a:ext>
            </a:extLst>
          </p:cNvPr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C24AFD3E-7D5A-435A-9B06-F93FE2D3C91A}"/>
              </a:ext>
            </a:extLst>
          </p:cNvPr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509C8AF-D9C3-447C-8BF1-B26E6227861F}"/>
              </a:ext>
            </a:extLst>
          </p:cNvPr>
          <p:cNvSpPr txBox="1"/>
          <p:nvPr/>
        </p:nvSpPr>
        <p:spPr>
          <a:xfrm>
            <a:off x="2339752" y="4212704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 кг  </a:t>
            </a:r>
          </a:p>
        </p:txBody>
      </p:sp>
      <p:graphicFrame>
        <p:nvGraphicFramePr>
          <p:cNvPr id="19" name="Объект 18">
            <a:extLst>
              <a:ext uri="{FF2B5EF4-FFF2-40B4-BE49-F238E27FC236}">
                <a16:creationId xmlns:a16="http://schemas.microsoft.com/office/drawing/2014/main" id="{1642B68B-4DEF-4CEC-A94F-8F02B49152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8277258"/>
              </p:ext>
            </p:extLst>
          </p:nvPr>
        </p:nvGraphicFramePr>
        <p:xfrm>
          <a:off x="836389" y="5393329"/>
          <a:ext cx="3006725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Equation" r:id="rId4" imgW="1244520" imgH="444240" progId="Equation.DSMT4">
                  <p:embed/>
                </p:oleObj>
              </mc:Choice>
              <mc:Fallback>
                <p:oleObj name="Equation" r:id="rId4" imgW="1244520" imgH="444240" progId="Equation.DSMT4">
                  <p:embed/>
                  <p:pic>
                    <p:nvPicPr>
                      <p:cNvPr id="17" name="Объект 16">
                        <a:extLst>
                          <a:ext uri="{FF2B5EF4-FFF2-40B4-BE49-F238E27FC236}">
                            <a16:creationId xmlns:a16="http://schemas.microsoft.com/office/drawing/2014/main" id="{09F40D8E-5370-4262-8A44-CD75932D842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389" y="5393329"/>
                        <a:ext cx="3006725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Прямоугольник 19">
            <a:hlinkClick r:id="rId6" action="ppaction://hlinksldjump"/>
            <a:extLst>
              <a:ext uri="{FF2B5EF4-FFF2-40B4-BE49-F238E27FC236}">
                <a16:creationId xmlns:a16="http://schemas.microsoft.com/office/drawing/2014/main" id="{B300196D-1485-4F24-A26C-73BD3A8285B7}"/>
              </a:ext>
            </a:extLst>
          </p:cNvPr>
          <p:cNvSpPr/>
          <p:nvPr/>
        </p:nvSpPr>
        <p:spPr>
          <a:xfrm>
            <a:off x="4770000" y="5505518"/>
            <a:ext cx="4050471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Удельная теплота сгорания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36C40C0-4841-4CB0-A485-1D8680F8F12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9889" y="1840818"/>
            <a:ext cx="4158216" cy="3280370"/>
          </a:xfrm>
          <a:prstGeom prst="rect">
            <a:avLst/>
          </a:prstGeom>
          <a:ln w="50800">
            <a:solidFill>
              <a:schemeClr val="accent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2201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 задачу на определение </a:t>
            </a:r>
          </a:p>
          <a:p>
            <a:pPr algn="ctr"/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количества теплоты: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708339"/>
            <a:ext cx="43204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Какое количество теплоты выделится при полном сгорании природного газа массой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 кг?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39752" y="4212704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220 МДж </a:t>
            </a:r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graphicFrame>
        <p:nvGraphicFramePr>
          <p:cNvPr id="17" name="Объект 16">
            <a:extLst>
              <a:ext uri="{FF2B5EF4-FFF2-40B4-BE49-F238E27FC236}">
                <a16:creationId xmlns:a16="http://schemas.microsoft.com/office/drawing/2014/main" id="{556089CA-5740-4344-9239-4FA98C8856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4940977"/>
              </p:ext>
            </p:extLst>
          </p:nvPr>
        </p:nvGraphicFramePr>
        <p:xfrm>
          <a:off x="420688" y="5643563"/>
          <a:ext cx="3983037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Equation" r:id="rId4" imgW="1473120" imgH="228600" progId="Equation.DSMT4">
                  <p:embed/>
                </p:oleObj>
              </mc:Choice>
              <mc:Fallback>
                <p:oleObj name="Equation" r:id="rId4" imgW="1473120" imgH="228600" progId="Equation.DSMT4">
                  <p:embed/>
                  <p:pic>
                    <p:nvPicPr>
                      <p:cNvPr id="17" name="Объект 16">
                        <a:extLst>
                          <a:ext uri="{FF2B5EF4-FFF2-40B4-BE49-F238E27FC236}">
                            <a16:creationId xmlns:a16="http://schemas.microsoft.com/office/drawing/2014/main" id="{556089CA-5740-4344-9239-4FA98C88565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688" y="5643563"/>
                        <a:ext cx="3983037" cy="573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2BCFB48-2FEB-45C3-9E33-02C865DB259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4716016" y="1459126"/>
            <a:ext cx="4120950" cy="3926783"/>
          </a:xfrm>
          <a:prstGeom prst="rect">
            <a:avLst/>
          </a:prstGeom>
          <a:ln w="50800"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18" name="Прямоугольник 17">
            <a:hlinkClick r:id="rId7" action="ppaction://hlinksldjump"/>
            <a:extLst>
              <a:ext uri="{FF2B5EF4-FFF2-40B4-BE49-F238E27FC236}">
                <a16:creationId xmlns:a16="http://schemas.microsoft.com/office/drawing/2014/main" id="{876486E3-4E57-4B6D-98AD-FEBAD5611717}"/>
              </a:ext>
            </a:extLst>
          </p:cNvPr>
          <p:cNvSpPr/>
          <p:nvPr/>
        </p:nvSpPr>
        <p:spPr>
          <a:xfrm>
            <a:off x="4770000" y="5505518"/>
            <a:ext cx="4050471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Удельная теплота сгорания</a:t>
            </a:r>
          </a:p>
        </p:txBody>
      </p:sp>
    </p:spTree>
    <p:extLst>
      <p:ext uri="{BB962C8B-B14F-4D97-AF65-F5344CB8AC3E}">
        <p14:creationId xmlns:p14="http://schemas.microsoft.com/office/powerpoint/2010/main" val="336258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A1B668BA-0D60-4EC4-B29B-DC0E9F9314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86906" y="1997016"/>
            <a:ext cx="3360430" cy="2494506"/>
          </a:xfrm>
          <a:prstGeom prst="rect">
            <a:avLst/>
          </a:prstGeom>
          <a:ln w="50800"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9660" y="1401009"/>
            <a:ext cx="81135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Сколько энергии выделится при сгорании 30 кг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каменного угля?</a:t>
            </a: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 flipH="1" flipV="1">
            <a:off x="885165" y="5136554"/>
            <a:ext cx="2566116" cy="2208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29996" y="3909679"/>
            <a:ext cx="204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30 кг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9076" y="5277823"/>
            <a:ext cx="1813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Q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82477" y="6070659"/>
            <a:ext cx="3618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810 МДж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12605" y="3288051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 (</a:t>
            </a:r>
            <a:r>
              <a:rPr lang="en-US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):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623767" y="3284984"/>
            <a:ext cx="228182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(3):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35629" y="3919261"/>
            <a:ext cx="20328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8310931"/>
              </p:ext>
            </p:extLst>
          </p:nvPr>
        </p:nvGraphicFramePr>
        <p:xfrm>
          <a:off x="3623767" y="4094588"/>
          <a:ext cx="1106487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Equation" r:id="rId5" imgW="495000" imgH="203040" progId="Equation.DSMT4">
                  <p:embed/>
                </p:oleObj>
              </mc:Choice>
              <mc:Fallback>
                <p:oleObj name="Equation" r:id="rId5" imgW="495000" imgH="203040" progId="Equation.DSMT4">
                  <p:embed/>
                  <p:pic>
                    <p:nvPicPr>
                      <p:cNvPr id="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3767" y="4094588"/>
                        <a:ext cx="1106487" cy="509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EB327616-280A-4AD8-B762-1E0610EBECA8}"/>
              </a:ext>
            </a:extLst>
          </p:cNvPr>
          <p:cNvSpPr txBox="1"/>
          <p:nvPr/>
        </p:nvSpPr>
        <p:spPr>
          <a:xfrm>
            <a:off x="490709" y="4458415"/>
            <a:ext cx="3158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=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2,7 ꞏ 10⁷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Дж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  </a:t>
            </a:r>
          </a:p>
        </p:txBody>
      </p:sp>
      <p:cxnSp>
        <p:nvCxnSpPr>
          <p:cNvPr id="7" name="Прямая соединительная линия 6"/>
          <p:cNvCxnSpPr>
            <a:cxnSpLocks/>
          </p:cNvCxnSpPr>
          <p:nvPr/>
        </p:nvCxnSpPr>
        <p:spPr>
          <a:xfrm flipH="1">
            <a:off x="3451281" y="3309169"/>
            <a:ext cx="9403" cy="249450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Объект 24">
            <a:extLst>
              <a:ext uri="{FF2B5EF4-FFF2-40B4-BE49-F238E27FC236}">
                <a16:creationId xmlns:a16="http://schemas.microsoft.com/office/drawing/2014/main" id="{3FBE50AE-E515-465E-959D-03D4DE6EC3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7945699"/>
              </p:ext>
            </p:extLst>
          </p:nvPr>
        </p:nvGraphicFramePr>
        <p:xfrm>
          <a:off x="3598919" y="4704736"/>
          <a:ext cx="3575050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Equation" r:id="rId7" imgW="1600200" imgH="228600" progId="Equation.DSMT4">
                  <p:embed/>
                </p:oleObj>
              </mc:Choice>
              <mc:Fallback>
                <p:oleObj name="Equation" r:id="rId7" imgW="1600200" imgH="228600" progId="Equation.DSMT4">
                  <p:embed/>
                  <p:pic>
                    <p:nvPicPr>
                      <p:cNvPr id="25" name="Объект 24">
                        <a:extLst>
                          <a:ext uri="{FF2B5EF4-FFF2-40B4-BE49-F238E27FC236}">
                            <a16:creationId xmlns:a16="http://schemas.microsoft.com/office/drawing/2014/main" id="{3FBE50AE-E515-465E-959D-03D4DE6EC37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8919" y="4704736"/>
                        <a:ext cx="3575050" cy="573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249F32E3-A21E-413B-AD66-EFC4F6A0426E}"/>
              </a:ext>
            </a:extLst>
          </p:cNvPr>
          <p:cNvSpPr/>
          <p:nvPr/>
        </p:nvSpPr>
        <p:spPr>
          <a:xfrm>
            <a:off x="399029" y="5224471"/>
            <a:ext cx="131533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08063" y="4491522"/>
            <a:ext cx="2960572" cy="5252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1031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/>
      <p:bldP spid="15" grpId="0" animBg="1"/>
      <p:bldP spid="2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706112" y="6068027"/>
            <a:ext cx="1356417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Образец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BDC473B-2F37-43FF-9D0B-383FF98A93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1572" y="1484784"/>
            <a:ext cx="3571875" cy="4286250"/>
          </a:xfrm>
          <a:prstGeom prst="rect">
            <a:avLst/>
          </a:prstGeom>
          <a:ln w="50800"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AEBCEE5-636D-4ECA-AFFF-B7579676B2D9}"/>
              </a:ext>
            </a:extLst>
          </p:cNvPr>
          <p:cNvSpPr txBox="1"/>
          <p:nvPr/>
        </p:nvSpPr>
        <p:spPr>
          <a:xfrm>
            <a:off x="179512" y="1812027"/>
            <a:ext cx="43204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Какое количество теплоты выделится при полном сгорании антрацита массой 0,8 т?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D20B30C-3987-4C80-942F-B2374B8DAC26}"/>
              </a:ext>
            </a:extLst>
          </p:cNvPr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FDE2412-E691-4BC9-B71C-C3A36065B51E}"/>
              </a:ext>
            </a:extLst>
          </p:cNvPr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D99681F-5147-4C00-9B4C-623D47F984C4}"/>
              </a:ext>
            </a:extLst>
          </p:cNvPr>
          <p:cNvSpPr txBox="1"/>
          <p:nvPr/>
        </p:nvSpPr>
        <p:spPr>
          <a:xfrm>
            <a:off x="2339752" y="4212704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2,4 ∙ 10¹⁰ Дж </a:t>
            </a:r>
          </a:p>
        </p:txBody>
      </p:sp>
      <p:graphicFrame>
        <p:nvGraphicFramePr>
          <p:cNvPr id="19" name="Объект 18">
            <a:extLst>
              <a:ext uri="{FF2B5EF4-FFF2-40B4-BE49-F238E27FC236}">
                <a16:creationId xmlns:a16="http://schemas.microsoft.com/office/drawing/2014/main" id="{1E6BA5BE-58FD-4F49-830C-08D76AF2CB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6936529"/>
              </p:ext>
            </p:extLst>
          </p:nvPr>
        </p:nvGraphicFramePr>
        <p:xfrm>
          <a:off x="403225" y="5643563"/>
          <a:ext cx="4017963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Equation" r:id="rId5" imgW="1485720" imgH="228600" progId="Equation.DSMT4">
                  <p:embed/>
                </p:oleObj>
              </mc:Choice>
              <mc:Fallback>
                <p:oleObj name="Equation" r:id="rId5" imgW="1485720" imgH="228600" progId="Equation.DSMT4">
                  <p:embed/>
                  <p:pic>
                    <p:nvPicPr>
                      <p:cNvPr id="17" name="Объект 16">
                        <a:extLst>
                          <a:ext uri="{FF2B5EF4-FFF2-40B4-BE49-F238E27FC236}">
                            <a16:creationId xmlns:a16="http://schemas.microsoft.com/office/drawing/2014/main" id="{556089CA-5740-4344-9239-4FA98C88565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225" y="5643563"/>
                        <a:ext cx="4017963" cy="573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Прямоугольник 19">
            <a:hlinkClick r:id="rId7" action="ppaction://hlinksldjump"/>
            <a:extLst>
              <a:ext uri="{FF2B5EF4-FFF2-40B4-BE49-F238E27FC236}">
                <a16:creationId xmlns:a16="http://schemas.microsoft.com/office/drawing/2014/main" id="{AA7086E1-A6E1-4699-8B2B-B929377BECAF}"/>
              </a:ext>
            </a:extLst>
          </p:cNvPr>
          <p:cNvSpPr/>
          <p:nvPr/>
        </p:nvSpPr>
        <p:spPr>
          <a:xfrm>
            <a:off x="4770000" y="5505518"/>
            <a:ext cx="4050471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Удельная теплота сгорания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136FEF13-637F-48E0-8E86-BF0A60769B27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5333BAE-A41D-478F-BD77-CB003C0E0239}"/>
              </a:ext>
            </a:extLst>
          </p:cNvPr>
          <p:cNvSpPr txBox="1"/>
          <p:nvPr/>
        </p:nvSpPr>
        <p:spPr>
          <a:xfrm>
            <a:off x="6866634" y="1484784"/>
            <a:ext cx="1867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Антрацит</a:t>
            </a:r>
          </a:p>
        </p:txBody>
      </p:sp>
    </p:spTree>
    <p:extLst>
      <p:ext uri="{BB962C8B-B14F-4D97-AF65-F5344CB8AC3E}">
        <p14:creationId xmlns:p14="http://schemas.microsoft.com/office/powerpoint/2010/main" val="2069668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EAF87ED-50DC-47D3-AA62-46C0CD8061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3"/>
          <a:stretch/>
        </p:blipFill>
        <p:spPr>
          <a:xfrm>
            <a:off x="4983920" y="1484784"/>
            <a:ext cx="3607179" cy="4133451"/>
          </a:xfrm>
          <a:prstGeom prst="rect">
            <a:avLst/>
          </a:prstGeom>
          <a:ln w="50800"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 задачу, применяя формулу определения массы тела: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39752" y="4212704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50 кг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ECD802F-FE3F-42F1-A6FD-1C625E3EF2F7}"/>
              </a:ext>
            </a:extLst>
          </p:cNvPr>
          <p:cNvSpPr txBox="1"/>
          <p:nvPr/>
        </p:nvSpPr>
        <p:spPr>
          <a:xfrm>
            <a:off x="196252" y="1782620"/>
            <a:ext cx="43204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При полном сгорании торфа выделилось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700 МДж энергии. Какая масса торфа сгорела?</a:t>
            </a:r>
          </a:p>
        </p:txBody>
      </p:sp>
      <p:sp>
        <p:nvSpPr>
          <p:cNvPr id="15" name="Прямоугольник 14">
            <a:hlinkClick r:id="rId5" action="ppaction://hlinksldjump"/>
            <a:extLst>
              <a:ext uri="{FF2B5EF4-FFF2-40B4-BE49-F238E27FC236}">
                <a16:creationId xmlns:a16="http://schemas.microsoft.com/office/drawing/2014/main" id="{3E54473E-7587-4BFC-AE1E-DC1E84BA31D1}"/>
              </a:ext>
            </a:extLst>
          </p:cNvPr>
          <p:cNvSpPr/>
          <p:nvPr/>
        </p:nvSpPr>
        <p:spPr>
          <a:xfrm>
            <a:off x="4770000" y="5505518"/>
            <a:ext cx="4050471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Удельная теплота сгорания</a:t>
            </a:r>
          </a:p>
        </p:txBody>
      </p:sp>
      <p:graphicFrame>
        <p:nvGraphicFramePr>
          <p:cNvPr id="16" name="Объект 15">
            <a:extLst>
              <a:ext uri="{FF2B5EF4-FFF2-40B4-BE49-F238E27FC236}">
                <a16:creationId xmlns:a16="http://schemas.microsoft.com/office/drawing/2014/main" id="{F6CF851C-52E7-427A-A2B9-9A5EF74B25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9368797"/>
              </p:ext>
            </p:extLst>
          </p:nvPr>
        </p:nvGraphicFramePr>
        <p:xfrm>
          <a:off x="731838" y="5432425"/>
          <a:ext cx="2944812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Equation" r:id="rId6" imgW="1218960" imgH="444240" progId="Equation.DSMT4">
                  <p:embed/>
                </p:oleObj>
              </mc:Choice>
              <mc:Fallback>
                <p:oleObj name="Equation" r:id="rId6" imgW="1218960" imgH="444240" progId="Equation.DSMT4">
                  <p:embed/>
                  <p:pic>
                    <p:nvPicPr>
                      <p:cNvPr id="19" name="Объект 18">
                        <a:extLst>
                          <a:ext uri="{FF2B5EF4-FFF2-40B4-BE49-F238E27FC236}">
                            <a16:creationId xmlns:a16="http://schemas.microsoft.com/office/drawing/2014/main" id="{1642B68B-4DEF-4CEC-A94F-8F02B491521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838" y="5432425"/>
                        <a:ext cx="2944812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7986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1178</TotalTime>
  <Words>460</Words>
  <Application>Microsoft Office PowerPoint</Application>
  <PresentationFormat>Экран (4:3)</PresentationFormat>
  <Paragraphs>116</Paragraphs>
  <Slides>16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Times New Roman</vt:lpstr>
      <vt:lpstr>Тема Office</vt:lpstr>
      <vt:lpstr>Equation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49</cp:revision>
  <dcterms:created xsi:type="dcterms:W3CDTF">2022-12-13T10:27:38Z</dcterms:created>
  <dcterms:modified xsi:type="dcterms:W3CDTF">2024-04-13T09:39:53Z</dcterms:modified>
</cp:coreProperties>
</file>