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62" r:id="rId6"/>
    <p:sldId id="275" r:id="rId7"/>
    <p:sldId id="280" r:id="rId8"/>
    <p:sldId id="281" r:id="rId9"/>
    <p:sldId id="277" r:id="rId10"/>
    <p:sldId id="282" r:id="rId11"/>
    <p:sldId id="283" r:id="rId12"/>
    <p:sldId id="259" r:id="rId13"/>
    <p:sldId id="27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5C3D1E"/>
    <a:srgbClr val="EAD5C0"/>
    <a:srgbClr val="800000"/>
    <a:srgbClr val="E4E4E4"/>
    <a:srgbClr val="E6ED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CAF9ED-07DC-4A11-8D7F-57B35C25682E}" styleName="Средний стиль 1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5" autoAdjust="0"/>
    <p:restoredTop sz="94660"/>
  </p:normalViewPr>
  <p:slideViewPr>
    <p:cSldViewPr>
      <p:cViewPr varScale="1">
        <p:scale>
          <a:sx n="79" d="100"/>
          <a:sy n="79" d="100"/>
        </p:scale>
        <p:origin x="1435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4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16.wmf"/><Relationship Id="rId4" Type="http://schemas.openxmlformats.org/officeDocument/2006/relationships/image" Target="../media/image1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16.wmf"/><Relationship Id="rId4" Type="http://schemas.openxmlformats.org/officeDocument/2006/relationships/image" Target="../media/image19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9.w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0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6.wmf"/><Relationship Id="rId17" Type="http://schemas.openxmlformats.org/officeDocument/2006/relationships/oleObject" Target="../embeddings/oleObject8.bin"/><Relationship Id="rId2" Type="http://schemas.openxmlformats.org/officeDocument/2006/relationships/slideMaster" Target="../slideMasters/slideMaster1.xml"/><Relationship Id="rId16" Type="http://schemas.openxmlformats.org/officeDocument/2006/relationships/image" Target="../media/image8.wmf"/><Relationship Id="rId20" Type="http://schemas.openxmlformats.org/officeDocument/2006/relationships/image" Target="../media/image10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5.w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2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7.wmf"/><Relationship Id="rId22" Type="http://schemas.openxmlformats.org/officeDocument/2006/relationships/image" Target="../media/image11.w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jpg"/><Relationship Id="rId4" Type="http://schemas.openxmlformats.org/officeDocument/2006/relationships/image" Target="../media/image13.jpe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4852394" y="129406"/>
            <a:ext cx="41472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ФИЗИКА - 8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95935" y="-9094"/>
            <a:ext cx="322883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Учимся </a:t>
            </a:r>
          </a:p>
          <a:p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решать задачи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1121465" y="6474682"/>
            <a:ext cx="70767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err="1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Каратанова</a:t>
            </a:r>
            <a:r>
              <a:rPr lang="ru-RU" sz="1600" b="1" dirty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М.Н. МБОУ СОШ №256 ГО ЗАТО Фокино Приморский край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683568" y="1289835"/>
            <a:ext cx="7776864" cy="80021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600" b="1" dirty="0">
                <a:solidFill>
                  <a:srgbClr val="5C3D1E"/>
                </a:solidFill>
                <a:latin typeface="Times New Roman" pitchFamily="18" charset="0"/>
                <a:cs typeface="Times New Roman" pitchFamily="18" charset="0"/>
              </a:rPr>
              <a:t>КПД тепловых двигателей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45F714D-712E-4F32-8E07-C664764865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54656" t="10380" r="16925" b="16400"/>
          <a:stretch/>
        </p:blipFill>
        <p:spPr>
          <a:xfrm>
            <a:off x="1475656" y="2284440"/>
            <a:ext cx="6120679" cy="4126495"/>
          </a:xfrm>
          <a:prstGeom prst="rect">
            <a:avLst/>
          </a:prstGeom>
          <a:ln w="50800">
            <a:solidFill>
              <a:srgbClr val="5C3D1E"/>
            </a:solidFill>
          </a:ln>
        </p:spPr>
      </p:pic>
    </p:spTree>
    <p:extLst>
      <p:ext uri="{BB962C8B-B14F-4D97-AF65-F5344CB8AC3E}">
        <p14:creationId xmlns:p14="http://schemas.microsoft.com/office/powerpoint/2010/main" val="3293636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76DE418-7EE7-43DB-9B25-0F42C4839A10}" type="datetimeFigureOut">
              <a:rPr lang="ru-RU" smtClean="0"/>
              <a:t>21.04.2024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477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76DE418-7EE7-43DB-9B25-0F42C4839A10}" type="datetimeFigureOut">
              <a:rPr lang="ru-RU" smtClean="0"/>
              <a:t>21.04.2024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35661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76DE418-7EE7-43DB-9B25-0F42C4839A10}" type="datetimeFigureOut">
              <a:rPr lang="ru-RU" smtClean="0"/>
              <a:t>21.04.2024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204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76DE418-7EE7-43DB-9B25-0F42C4839A10}" type="datetimeFigureOut">
              <a:rPr lang="ru-RU" smtClean="0"/>
              <a:t>21.04.2024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2723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76DE418-7EE7-43DB-9B25-0F42C4839A10}" type="datetimeFigureOut">
              <a:rPr lang="ru-RU" smtClean="0"/>
              <a:t>21.04.2024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25587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76DE418-7EE7-43DB-9B25-0F42C4839A10}" type="datetimeFigureOut">
              <a:rPr lang="ru-RU" smtClean="0"/>
              <a:t>21.04.2024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4497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76DE418-7EE7-43DB-9B25-0F42C4839A10}" type="datetimeFigureOut">
              <a:rPr lang="ru-RU" smtClean="0"/>
              <a:t>21.04.2024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B8B02C-65E7-40F4-B421-121E657351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209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 userDrawn="1"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rgbClr val="5C3D1E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79512" y="1268760"/>
            <a:ext cx="8784976" cy="5472608"/>
          </a:xfrm>
          <a:prstGeom prst="rect">
            <a:avLst/>
          </a:prstGeom>
          <a:solidFill>
            <a:schemeClr val="bg1"/>
          </a:solidFill>
          <a:ln w="5080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6732240" y="6116240"/>
            <a:ext cx="2088232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107504" y="1412776"/>
            <a:ext cx="8928992" cy="1008112"/>
          </a:xfrm>
          <a:prstGeom prst="rect">
            <a:avLst/>
          </a:prstGeom>
          <a:solidFill>
            <a:srgbClr val="E4E4E4"/>
          </a:solidFill>
          <a:ln w="50800">
            <a:solidFill>
              <a:srgbClr val="5C3D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rgbClr val="5C3D1E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Задача</a:t>
            </a:r>
          </a:p>
        </p:txBody>
      </p:sp>
    </p:spTree>
    <p:extLst>
      <p:ext uri="{BB962C8B-B14F-4D97-AF65-F5344CB8AC3E}">
        <p14:creationId xmlns:p14="http://schemas.microsoft.com/office/powerpoint/2010/main" val="2555088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79512" y="1268760"/>
            <a:ext cx="8784976" cy="5472608"/>
          </a:xfrm>
          <a:prstGeom prst="rect">
            <a:avLst/>
          </a:prstGeom>
          <a:solidFill>
            <a:schemeClr val="bg1"/>
          </a:solidFill>
          <a:ln w="5080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rgbClr val="5C3D1E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Реши задачу по образцу</a:t>
            </a: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rgbClr val="5C3D1E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107504" y="1448780"/>
            <a:ext cx="4464496" cy="5112568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5C3D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E800B28-A36F-405F-93B1-E125CF8F2BA2}"/>
              </a:ext>
            </a:extLst>
          </p:cNvPr>
          <p:cNvSpPr/>
          <p:nvPr userDrawn="1"/>
        </p:nvSpPr>
        <p:spPr>
          <a:xfrm>
            <a:off x="6732240" y="6116240"/>
            <a:ext cx="2088232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4492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 userDrawn="1"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rgbClr val="5C3D1E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79512" y="1268760"/>
            <a:ext cx="8784976" cy="5472608"/>
          </a:xfrm>
          <a:prstGeom prst="rect">
            <a:avLst/>
          </a:prstGeom>
          <a:solidFill>
            <a:schemeClr val="bg1"/>
          </a:solidFill>
          <a:ln w="5080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107504" y="1412776"/>
            <a:ext cx="8928992" cy="1152128"/>
          </a:xfrm>
          <a:prstGeom prst="rect">
            <a:avLst/>
          </a:prstGeom>
          <a:solidFill>
            <a:srgbClr val="E4E4E4"/>
          </a:solidFill>
          <a:ln w="50800">
            <a:solidFill>
              <a:srgbClr val="5C3D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AC3A27F-676C-4537-826B-2CA5F8BEED47}"/>
              </a:ext>
            </a:extLst>
          </p:cNvPr>
          <p:cNvSpPr/>
          <p:nvPr userDrawn="1"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rgbClr val="5C3D1E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Задача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6F32CAC-14DB-4D3C-9FC3-834F69A1B2E8}"/>
              </a:ext>
            </a:extLst>
          </p:cNvPr>
          <p:cNvSpPr/>
          <p:nvPr userDrawn="1"/>
        </p:nvSpPr>
        <p:spPr>
          <a:xfrm>
            <a:off x="6732240" y="6116240"/>
            <a:ext cx="2088232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0551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107504" y="116632"/>
            <a:ext cx="8928992" cy="1008112"/>
          </a:xfrm>
          <a:prstGeom prst="rect">
            <a:avLst/>
          </a:prstGeom>
          <a:solidFill>
            <a:srgbClr val="5C3D1E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Теоретический материал</a:t>
            </a: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79512" y="1268760"/>
            <a:ext cx="8784976" cy="5472608"/>
          </a:xfrm>
          <a:prstGeom prst="rect">
            <a:avLst/>
          </a:prstGeom>
          <a:solidFill>
            <a:schemeClr val="bg1"/>
          </a:solidFill>
          <a:ln w="5080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294817873"/>
              </p:ext>
            </p:extLst>
          </p:nvPr>
        </p:nvGraphicFramePr>
        <p:xfrm>
          <a:off x="287524" y="911703"/>
          <a:ext cx="8568952" cy="4803613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25854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70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64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99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9810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Название величины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Обозначение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Единица измерения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Формула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0201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Масса топлива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кг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6137">
                <a:tc>
                  <a:txBody>
                    <a:bodyPr/>
                    <a:lstStyle/>
                    <a:p>
                      <a:pPr algn="ctr"/>
                      <a:r>
                        <a:rPr lang="ru-RU" sz="23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Удельная теплота сгорания топлива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Полезная работа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8157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Затраченная энергия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96680"/>
                  </a:ext>
                </a:extLst>
              </a:tr>
              <a:tr h="881572"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КПД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9790268"/>
                  </a:ext>
                </a:extLst>
              </a:tr>
            </a:tbl>
          </a:graphicData>
        </a:graphic>
      </p:graphicFrame>
      <p:sp>
        <p:nvSpPr>
          <p:cNvPr id="9" name="Прямоугольник 8"/>
          <p:cNvSpPr/>
          <p:nvPr userDrawn="1"/>
        </p:nvSpPr>
        <p:spPr>
          <a:xfrm>
            <a:off x="6987914" y="6116240"/>
            <a:ext cx="1760550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1910445644"/>
              </p:ext>
            </p:extLst>
          </p:nvPr>
        </p:nvGraphicFramePr>
        <p:xfrm>
          <a:off x="6987914" y="3056510"/>
          <a:ext cx="1440160" cy="573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3" name="Equation" r:id="rId3" imgW="545760" imgH="228600" progId="Equation.DSMT4">
                  <p:embed/>
                </p:oleObj>
              </mc:Choice>
              <mc:Fallback>
                <p:oleObj name="Equation" r:id="rId3" imgW="545760" imgH="228600" progId="Equation.DSMT4">
                  <p:embed/>
                  <p:pic>
                    <p:nvPicPr>
                      <p:cNvPr id="5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87914" y="3056510"/>
                        <a:ext cx="1440160" cy="573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>
            <a:extLst>
              <a:ext uri="{FF2B5EF4-FFF2-40B4-BE49-F238E27FC236}">
                <a16:creationId xmlns:a16="http://schemas.microsoft.com/office/drawing/2014/main" id="{EF56ACA2-6F7C-4044-96A6-CAAF13BFBAF8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1506131836"/>
              </p:ext>
            </p:extLst>
          </p:nvPr>
        </p:nvGraphicFramePr>
        <p:xfrm>
          <a:off x="5417938" y="3853590"/>
          <a:ext cx="595313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4" name="Equation" r:id="rId5" imgW="266400" imgH="203040" progId="Equation.DSMT4">
                  <p:embed/>
                </p:oleObj>
              </mc:Choice>
              <mc:Fallback>
                <p:oleObj name="Equation" r:id="rId5" imgW="266400" imgH="203040" progId="Equation.DSMT4">
                  <p:embed/>
                  <p:pic>
                    <p:nvPicPr>
                      <p:cNvPr id="11" name="Объект 10">
                        <a:extLst>
                          <a:ext uri="{FF2B5EF4-FFF2-40B4-BE49-F238E27FC236}">
                            <a16:creationId xmlns:a16="http://schemas.microsoft.com/office/drawing/2014/main" id="{EF56ACA2-6F7C-4044-96A6-CAAF13BFBAF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7938" y="3853590"/>
                        <a:ext cx="595313" cy="509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Объект 11">
            <a:extLst>
              <a:ext uri="{FF2B5EF4-FFF2-40B4-BE49-F238E27FC236}">
                <a16:creationId xmlns:a16="http://schemas.microsoft.com/office/drawing/2014/main" id="{912A95E5-27F5-45C4-9662-5A39DC5E5926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3999275630"/>
              </p:ext>
            </p:extLst>
          </p:nvPr>
        </p:nvGraphicFramePr>
        <p:xfrm>
          <a:off x="7153865" y="3798582"/>
          <a:ext cx="1171078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5" name="Equation" r:id="rId7" imgW="495000" imgH="203040" progId="Equation.DSMT4">
                  <p:embed/>
                </p:oleObj>
              </mc:Choice>
              <mc:Fallback>
                <p:oleObj name="Equation" r:id="rId7" imgW="495000" imgH="203040" progId="Equation.DSMT4">
                  <p:embed/>
                  <p:pic>
                    <p:nvPicPr>
                      <p:cNvPr id="12" name="Объект 11">
                        <a:extLst>
                          <a:ext uri="{FF2B5EF4-FFF2-40B4-BE49-F238E27FC236}">
                            <a16:creationId xmlns:a16="http://schemas.microsoft.com/office/drawing/2014/main" id="{912A95E5-27F5-45C4-9662-5A39DC5E592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53865" y="3798582"/>
                        <a:ext cx="1171078" cy="51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>
            <a:extLst>
              <a:ext uri="{FF2B5EF4-FFF2-40B4-BE49-F238E27FC236}">
                <a16:creationId xmlns:a16="http://schemas.microsoft.com/office/drawing/2014/main" id="{A9D5F907-9372-46E9-98E0-12A171E6FE88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1263861474"/>
              </p:ext>
            </p:extLst>
          </p:nvPr>
        </p:nvGraphicFramePr>
        <p:xfrm>
          <a:off x="5109372" y="2400506"/>
          <a:ext cx="1135063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6" name="Equation" r:id="rId9" imgW="507960" imgH="203040" progId="Equation.DSMT4">
                  <p:embed/>
                </p:oleObj>
              </mc:Choice>
              <mc:Fallback>
                <p:oleObj name="Equation" r:id="rId9" imgW="507960" imgH="203040" progId="Equation.DSMT4">
                  <p:embed/>
                  <p:pic>
                    <p:nvPicPr>
                      <p:cNvPr id="11" name="Объект 10">
                        <a:extLst>
                          <a:ext uri="{FF2B5EF4-FFF2-40B4-BE49-F238E27FC236}">
                            <a16:creationId xmlns:a16="http://schemas.microsoft.com/office/drawing/2014/main" id="{EF56ACA2-6F7C-4044-96A6-CAAF13BFBAF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9372" y="2400506"/>
                        <a:ext cx="1135063" cy="509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Объект 14">
            <a:extLst>
              <a:ext uri="{FF2B5EF4-FFF2-40B4-BE49-F238E27FC236}">
                <a16:creationId xmlns:a16="http://schemas.microsoft.com/office/drawing/2014/main" id="{1FC8D4E5-F0F5-4A26-8F18-27EBCC66759E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3481307290"/>
              </p:ext>
            </p:extLst>
          </p:nvPr>
        </p:nvGraphicFramePr>
        <p:xfrm>
          <a:off x="3721892" y="3120009"/>
          <a:ext cx="312738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7" name="Equation" r:id="rId11" imgW="139680" imgH="164880" progId="Equation.DSMT4">
                  <p:embed/>
                </p:oleObj>
              </mc:Choice>
              <mc:Fallback>
                <p:oleObj name="Equation" r:id="rId11" imgW="139680" imgH="164880" progId="Equation.DSMT4">
                  <p:embed/>
                  <p:pic>
                    <p:nvPicPr>
                      <p:cNvPr id="2" name="Объект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1892" y="3120009"/>
                        <a:ext cx="312738" cy="414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Объект 15">
            <a:extLst>
              <a:ext uri="{FF2B5EF4-FFF2-40B4-BE49-F238E27FC236}">
                <a16:creationId xmlns:a16="http://schemas.microsoft.com/office/drawing/2014/main" id="{DC1803B3-6BB5-4B28-9501-670545FE0F3D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2233807644"/>
              </p:ext>
            </p:extLst>
          </p:nvPr>
        </p:nvGraphicFramePr>
        <p:xfrm>
          <a:off x="3708398" y="3798582"/>
          <a:ext cx="339725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8" name="Equation" r:id="rId13" imgW="152280" imgH="203040" progId="Equation.DSMT4">
                  <p:embed/>
                </p:oleObj>
              </mc:Choice>
              <mc:Fallback>
                <p:oleObj name="Equation" r:id="rId13" imgW="152280" imgH="203040" progId="Equation.DSMT4">
                  <p:embed/>
                  <p:pic>
                    <p:nvPicPr>
                      <p:cNvPr id="12" name="Объект 11">
                        <a:extLst>
                          <a:ext uri="{FF2B5EF4-FFF2-40B4-BE49-F238E27FC236}">
                            <a16:creationId xmlns:a16="http://schemas.microsoft.com/office/drawing/2014/main" id="{912A95E5-27F5-45C4-9662-5A39DC5E592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398" y="3798582"/>
                        <a:ext cx="339725" cy="51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Объект 16">
            <a:extLst>
              <a:ext uri="{FF2B5EF4-FFF2-40B4-BE49-F238E27FC236}">
                <a16:creationId xmlns:a16="http://schemas.microsoft.com/office/drawing/2014/main" id="{E63D5F53-8429-496F-AE5C-14E145357966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2913192754"/>
              </p:ext>
            </p:extLst>
          </p:nvPr>
        </p:nvGraphicFramePr>
        <p:xfrm>
          <a:off x="5521325" y="4935538"/>
          <a:ext cx="396875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9" name="Equation" r:id="rId15" imgW="177480" imgH="177480" progId="Equation.DSMT4">
                  <p:embed/>
                </p:oleObj>
              </mc:Choice>
              <mc:Fallback>
                <p:oleObj name="Equation" r:id="rId15" imgW="177480" imgH="177480" progId="Equation.DSMT4">
                  <p:embed/>
                  <p:pic>
                    <p:nvPicPr>
                      <p:cNvPr id="11" name="Объект 10">
                        <a:extLst>
                          <a:ext uri="{FF2B5EF4-FFF2-40B4-BE49-F238E27FC236}">
                            <a16:creationId xmlns:a16="http://schemas.microsoft.com/office/drawing/2014/main" id="{EF56ACA2-6F7C-4044-96A6-CAAF13BFBAF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21325" y="4935538"/>
                        <a:ext cx="396875" cy="446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ъект 17">
            <a:extLst>
              <a:ext uri="{FF2B5EF4-FFF2-40B4-BE49-F238E27FC236}">
                <a16:creationId xmlns:a16="http://schemas.microsoft.com/office/drawing/2014/main" id="{4B5F74AF-0B55-41A8-B68E-056AA21EE021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1544784337"/>
              </p:ext>
            </p:extLst>
          </p:nvPr>
        </p:nvGraphicFramePr>
        <p:xfrm>
          <a:off x="6741492" y="4630737"/>
          <a:ext cx="1973014" cy="105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" name="Equation" r:id="rId17" imgW="825480" imgH="419040" progId="Equation.DSMT4">
                  <p:embed/>
                </p:oleObj>
              </mc:Choice>
              <mc:Fallback>
                <p:oleObj name="Equation" r:id="rId17" imgW="825480" imgH="419040" progId="Equation.DSMT4">
                  <p:embed/>
                  <p:pic>
                    <p:nvPicPr>
                      <p:cNvPr id="12" name="Объект 11">
                        <a:extLst>
                          <a:ext uri="{FF2B5EF4-FFF2-40B4-BE49-F238E27FC236}">
                            <a16:creationId xmlns:a16="http://schemas.microsoft.com/office/drawing/2014/main" id="{912A95E5-27F5-45C4-9662-5A39DC5E592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41492" y="4630737"/>
                        <a:ext cx="1973014" cy="1055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D33CA3C0-9851-495C-8B0D-67089B5F6D5E}"/>
              </a:ext>
            </a:extLst>
          </p:cNvPr>
          <p:cNvSpPr txBox="1"/>
          <p:nvPr userDrawn="1"/>
        </p:nvSpPr>
        <p:spPr>
          <a:xfrm>
            <a:off x="420316" y="5946297"/>
            <a:ext cx="27462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МДж = 10⁶ Дж</a:t>
            </a:r>
            <a:endParaRPr lang="ru-RU" sz="2400" i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Объект 19">
            <a:extLst>
              <a:ext uri="{FF2B5EF4-FFF2-40B4-BE49-F238E27FC236}">
                <a16:creationId xmlns:a16="http://schemas.microsoft.com/office/drawing/2014/main" id="{6FDF7C67-FAB5-4319-9264-D9643693F1C2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3885568194"/>
              </p:ext>
            </p:extLst>
          </p:nvPr>
        </p:nvGraphicFramePr>
        <p:xfrm>
          <a:off x="3752055" y="2496947"/>
          <a:ext cx="282575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1" name="Equation" r:id="rId19" imgW="126720" imgH="164880" progId="Equation.DSMT4">
                  <p:embed/>
                </p:oleObj>
              </mc:Choice>
              <mc:Fallback>
                <p:oleObj name="Equation" r:id="rId19" imgW="126720" imgH="164880" progId="Equation.DSMT4">
                  <p:embed/>
                  <p:pic>
                    <p:nvPicPr>
                      <p:cNvPr id="16" name="Объект 15">
                        <a:extLst>
                          <a:ext uri="{FF2B5EF4-FFF2-40B4-BE49-F238E27FC236}">
                            <a16:creationId xmlns:a16="http://schemas.microsoft.com/office/drawing/2014/main" id="{DC1803B3-6BB5-4B28-9501-670545FE0F3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52055" y="2496947"/>
                        <a:ext cx="282575" cy="414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Объект 20">
            <a:extLst>
              <a:ext uri="{FF2B5EF4-FFF2-40B4-BE49-F238E27FC236}">
                <a16:creationId xmlns:a16="http://schemas.microsoft.com/office/drawing/2014/main" id="{37A6E3C0-5797-4EAF-B809-E18FD5FE54C0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108168821"/>
              </p:ext>
            </p:extLst>
          </p:nvPr>
        </p:nvGraphicFramePr>
        <p:xfrm>
          <a:off x="5417937" y="3120009"/>
          <a:ext cx="595313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2" name="Equation" r:id="rId5" imgW="266400" imgH="203040" progId="Equation.DSMT4">
                  <p:embed/>
                </p:oleObj>
              </mc:Choice>
              <mc:Fallback>
                <p:oleObj name="Equation" r:id="rId5" imgW="266400" imgH="203040" progId="Equation.DSMT4">
                  <p:embed/>
                  <p:pic>
                    <p:nvPicPr>
                      <p:cNvPr id="11" name="Объект 10">
                        <a:extLst>
                          <a:ext uri="{FF2B5EF4-FFF2-40B4-BE49-F238E27FC236}">
                            <a16:creationId xmlns:a16="http://schemas.microsoft.com/office/drawing/2014/main" id="{EF56ACA2-6F7C-4044-96A6-CAAF13BFBAF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7937" y="3120009"/>
                        <a:ext cx="595313" cy="509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Объект 21">
            <a:extLst>
              <a:ext uri="{FF2B5EF4-FFF2-40B4-BE49-F238E27FC236}">
                <a16:creationId xmlns:a16="http://schemas.microsoft.com/office/drawing/2014/main" id="{3C7F61D6-8E66-462E-A665-761A507A8E69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941756758"/>
              </p:ext>
            </p:extLst>
          </p:nvPr>
        </p:nvGraphicFramePr>
        <p:xfrm>
          <a:off x="3721100" y="4897438"/>
          <a:ext cx="284163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3" name="Equation" r:id="rId21" imgW="126720" imgH="164880" progId="Equation.DSMT4">
                  <p:embed/>
                </p:oleObj>
              </mc:Choice>
              <mc:Fallback>
                <p:oleObj name="Equation" r:id="rId21" imgW="126720" imgH="164880" progId="Equation.DSMT4">
                  <p:embed/>
                  <p:pic>
                    <p:nvPicPr>
                      <p:cNvPr id="16" name="Объект 15">
                        <a:extLst>
                          <a:ext uri="{FF2B5EF4-FFF2-40B4-BE49-F238E27FC236}">
                            <a16:creationId xmlns:a16="http://schemas.microsoft.com/office/drawing/2014/main" id="{DC1803B3-6BB5-4B28-9501-670545FE0F3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1100" y="4897438"/>
                        <a:ext cx="284163" cy="415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5339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A8433D6-EA45-4172-927F-E677CD1375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54656" t="10380" r="16925" b="16400"/>
          <a:stretch/>
        </p:blipFill>
        <p:spPr>
          <a:xfrm>
            <a:off x="4706066" y="1597571"/>
            <a:ext cx="4326950" cy="2917182"/>
          </a:xfrm>
          <a:prstGeom prst="rect">
            <a:avLst/>
          </a:prstGeom>
          <a:ln w="50800">
            <a:solidFill>
              <a:srgbClr val="996633"/>
            </a:solidFill>
          </a:ln>
        </p:spPr>
      </p:pic>
      <p:sp>
        <p:nvSpPr>
          <p:cNvPr id="7" name="Прямоугольник 6"/>
          <p:cNvSpPr/>
          <p:nvPr userDrawn="1"/>
        </p:nvSpPr>
        <p:spPr>
          <a:xfrm>
            <a:off x="107504" y="116632"/>
            <a:ext cx="4536504" cy="720080"/>
          </a:xfrm>
          <a:prstGeom prst="rect">
            <a:avLst/>
          </a:prstGeom>
          <a:solidFill>
            <a:srgbClr val="5C3D1E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Источники</a:t>
            </a: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79512" y="980728"/>
            <a:ext cx="4392488" cy="5760640"/>
          </a:xfrm>
          <a:prstGeom prst="rect">
            <a:avLst/>
          </a:prstGeom>
          <a:solidFill>
            <a:schemeClr val="bg1"/>
          </a:solidFill>
          <a:ln w="5080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B06C94A-FCCF-4E4F-8E49-24F6DB69DD8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5792" y="4101701"/>
            <a:ext cx="1809664" cy="258429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A6EE30F-B11C-4FF7-A820-9E2E4C137C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90200">
            <a:off x="3493383" y="3892964"/>
            <a:ext cx="1758969" cy="263764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169A6AC-AF05-4106-9ADC-94B421FA72E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37419">
            <a:off x="164384" y="3990529"/>
            <a:ext cx="1825174" cy="2549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3962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CAB7BF07-DCFC-430D-A2FC-BCF164B1B2E4}"/>
              </a:ext>
            </a:extLst>
          </p:cNvPr>
          <p:cNvSpPr/>
          <p:nvPr userDrawn="1"/>
        </p:nvSpPr>
        <p:spPr>
          <a:xfrm>
            <a:off x="107504" y="5013176"/>
            <a:ext cx="90010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02CBDE-8854-451A-B9A1-5024B5A64547}"/>
              </a:ext>
            </a:extLst>
          </p:cNvPr>
          <p:cNvSpPr txBox="1"/>
          <p:nvPr userDrawn="1"/>
        </p:nvSpPr>
        <p:spPr>
          <a:xfrm>
            <a:off x="539552" y="188640"/>
            <a:ext cx="800219" cy="83099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4800" b="1" i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 </a:t>
            </a:r>
            <a:endParaRPr lang="ru-RU" sz="4800" b="1" i="1" dirty="0">
              <a:solidFill>
                <a:srgbClr val="9966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1196625-61A7-4875-BF0B-64848016BD48}"/>
              </a:ext>
            </a:extLst>
          </p:cNvPr>
          <p:cNvSpPr/>
          <p:nvPr userDrawn="1"/>
        </p:nvSpPr>
        <p:spPr>
          <a:xfrm>
            <a:off x="6987914" y="6116240"/>
            <a:ext cx="1760550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9711836-015D-46FF-9D03-7AB0222953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8"/>
          <a:stretch/>
        </p:blipFill>
        <p:spPr>
          <a:xfrm>
            <a:off x="88483" y="1628800"/>
            <a:ext cx="9004088" cy="352839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3D72F78-BE0C-4A3A-9577-379F1FEF7190}"/>
              </a:ext>
            </a:extLst>
          </p:cNvPr>
          <p:cNvSpPr txBox="1"/>
          <p:nvPr userDrawn="1"/>
        </p:nvSpPr>
        <p:spPr>
          <a:xfrm>
            <a:off x="107504" y="4941168"/>
            <a:ext cx="408393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Дизельное топливо     4,27 ꞏ 10⁷</a:t>
            </a:r>
          </a:p>
        </p:txBody>
      </p:sp>
    </p:spTree>
    <p:extLst>
      <p:ext uri="{BB962C8B-B14F-4D97-AF65-F5344CB8AC3E}">
        <p14:creationId xmlns:p14="http://schemas.microsoft.com/office/powerpoint/2010/main" val="2929401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8DCA277-EBA3-44FF-A810-EB97A09E862C}"/>
              </a:ext>
            </a:extLst>
          </p:cNvPr>
          <p:cNvSpPr/>
          <p:nvPr userDrawn="1"/>
        </p:nvSpPr>
        <p:spPr>
          <a:xfrm>
            <a:off x="6987914" y="6116240"/>
            <a:ext cx="1760550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2309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C696CA0-E7F6-488D-95FA-E58607C39594}"/>
              </a:ext>
            </a:extLst>
          </p:cNvPr>
          <p:cNvSpPr/>
          <p:nvPr userDrawn="1"/>
        </p:nvSpPr>
        <p:spPr>
          <a:xfrm>
            <a:off x="6987914" y="6116240"/>
            <a:ext cx="1760550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1489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D5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8165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1" r:id="rId3"/>
    <p:sldLayoutId id="2147483650" r:id="rId4"/>
    <p:sldLayoutId id="2147483660" r:id="rId5"/>
    <p:sldLayoutId id="2147483651" r:id="rId6"/>
    <p:sldLayoutId id="2147483652" r:id="rId7"/>
    <p:sldLayoutId id="2147483663" r:id="rId8"/>
    <p:sldLayoutId id="2147483664" r:id="rId9"/>
    <p:sldLayoutId id="2147483653" r:id="rId10"/>
    <p:sldLayoutId id="2147483654" r:id="rId11"/>
    <p:sldLayoutId id="2147483655" r:id="rId12"/>
    <p:sldLayoutId id="2147483656" r:id="rId13"/>
    <p:sldLayoutId id="2147483657" r:id="rId14"/>
    <p:sldLayoutId id="2147483658" r:id="rId15"/>
    <p:sldLayoutId id="2147483659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32.jp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1.wmf"/><Relationship Id="rId5" Type="http://schemas.openxmlformats.org/officeDocument/2006/relationships/oleObject" Target="../embeddings/oleObject27.bin"/><Relationship Id="rId4" Type="http://schemas.openxmlformats.org/officeDocument/2006/relationships/slide" Target="slide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33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0.vml"/><Relationship Id="rId6" Type="http://schemas.openxmlformats.org/officeDocument/2006/relationships/slide" Target="slide13.xml"/><Relationship Id="rId5" Type="http://schemas.openxmlformats.org/officeDocument/2006/relationships/image" Target="../media/image22.wmf"/><Relationship Id="rId4" Type="http://schemas.openxmlformats.org/officeDocument/2006/relationships/oleObject" Target="../embeddings/oleObject22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static.insales-cdn.com/images/products/1/6217/263133257/003860.jpg" TargetMode="External"/><Relationship Id="rId3" Type="http://schemas.openxmlformats.org/officeDocument/2006/relationships/hyperlink" Target="https://img.favcars.com/corvette/engines/corvette_engines__wallpapers_1.jpg" TargetMode="External"/><Relationship Id="rId7" Type="http://schemas.openxmlformats.org/officeDocument/2006/relationships/hyperlink" Target="https://i.pinimg.com/originals/92/19/c4/9219c40a09eb2a04e99e2842308d0ceb.jpg" TargetMode="External"/><Relationship Id="rId2" Type="http://schemas.openxmlformats.org/officeDocument/2006/relationships/hyperlink" Target="https://2.bp.blogspot.com/-9a_BkRiQNg8/UuHPvuPSGlI/AAAAAAAAE-8/zrDu5my8DRk/s1600/heat2power-gold-hires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karmanform.ucoz.ru/" TargetMode="External"/><Relationship Id="rId5" Type="http://schemas.openxmlformats.org/officeDocument/2006/relationships/hyperlink" Target="https://master-5ballov.ru/image/cache/catalog/dvigateli/honda/8.5%2Bhp%2B270cc%2Bhonda%2Bgx270%2Bengine_l-800x800.jpg" TargetMode="External"/><Relationship Id="rId4" Type="http://schemas.openxmlformats.org/officeDocument/2006/relationships/hyperlink" Target="https://avatars.dzeninfra.ru/get-zen_doc/4365012/pub_609c4c24b3e6cf094444e2a1_609c535167816d3c0df56d59/scale_1200" TargetMode="External"/><Relationship Id="rId9" Type="http://schemas.openxmlformats.org/officeDocument/2006/relationships/hyperlink" Target="https://images.marinelink.com/images/maritime/photo-scania-usa-116994.jpg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slide" Target="slide2.xml"/><Relationship Id="rId7" Type="http://schemas.openxmlformats.org/officeDocument/2006/relationships/image" Target="../media/image17.wmf"/><Relationship Id="rId12" Type="http://schemas.openxmlformats.org/officeDocument/2006/relationships/slide" Target="slide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2.bin"/><Relationship Id="rId11" Type="http://schemas.openxmlformats.org/officeDocument/2006/relationships/image" Target="../media/image19.wmf"/><Relationship Id="rId5" Type="http://schemas.openxmlformats.org/officeDocument/2006/relationships/image" Target="../media/image16.wmf"/><Relationship Id="rId10" Type="http://schemas.openxmlformats.org/officeDocument/2006/relationships/oleObject" Target="../embeddings/oleObject14.bin"/><Relationship Id="rId4" Type="http://schemas.openxmlformats.org/officeDocument/2006/relationships/oleObject" Target="../embeddings/oleObject11.bin"/><Relationship Id="rId9" Type="http://schemas.openxmlformats.org/officeDocument/2006/relationships/image" Target="../media/image18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21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slide" Target="slide13.xml"/><Relationship Id="rId5" Type="http://schemas.openxmlformats.org/officeDocument/2006/relationships/image" Target="../media/image20.wmf"/><Relationship Id="rId4" Type="http://schemas.openxmlformats.org/officeDocument/2006/relationships/oleObject" Target="../embeddings/oleObject15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23.jp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slide" Target="slide13.xml"/><Relationship Id="rId5" Type="http://schemas.openxmlformats.org/officeDocument/2006/relationships/image" Target="../media/image22.wmf"/><Relationship Id="rId4" Type="http://schemas.openxmlformats.org/officeDocument/2006/relationships/oleObject" Target="../embeddings/oleObject16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slide" Target="slide2.xml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1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6.wmf"/><Relationship Id="rId11" Type="http://schemas.openxmlformats.org/officeDocument/2006/relationships/oleObject" Target="../embeddings/oleObject20.bin"/><Relationship Id="rId5" Type="http://schemas.openxmlformats.org/officeDocument/2006/relationships/oleObject" Target="../embeddings/oleObject17.bin"/><Relationship Id="rId10" Type="http://schemas.openxmlformats.org/officeDocument/2006/relationships/image" Target="../media/image25.wmf"/><Relationship Id="rId4" Type="http://schemas.openxmlformats.org/officeDocument/2006/relationships/slide" Target="slide13.xml"/><Relationship Id="rId9" Type="http://schemas.openxmlformats.org/officeDocument/2006/relationships/oleObject" Target="../embeddings/oleObject19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26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1.bin"/><Relationship Id="rId5" Type="http://schemas.openxmlformats.org/officeDocument/2006/relationships/image" Target="../media/image27.jpeg"/><Relationship Id="rId4" Type="http://schemas.openxmlformats.org/officeDocument/2006/relationships/slide" Target="slide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28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slide" Target="slide13.xml"/><Relationship Id="rId5" Type="http://schemas.openxmlformats.org/officeDocument/2006/relationships/image" Target="../media/image22.wmf"/><Relationship Id="rId4" Type="http://schemas.openxmlformats.org/officeDocument/2006/relationships/oleObject" Target="../embeddings/oleObject22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3" Type="http://schemas.openxmlformats.org/officeDocument/2006/relationships/slide" Target="slide2.xml"/><Relationship Id="rId7" Type="http://schemas.openxmlformats.org/officeDocument/2006/relationships/image" Target="../media/image29.wmf"/><Relationship Id="rId12" Type="http://schemas.openxmlformats.org/officeDocument/2006/relationships/slide" Target="slide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4.bin"/><Relationship Id="rId11" Type="http://schemas.openxmlformats.org/officeDocument/2006/relationships/image" Target="../media/image19.wmf"/><Relationship Id="rId5" Type="http://schemas.openxmlformats.org/officeDocument/2006/relationships/image" Target="../media/image16.wmf"/><Relationship Id="rId10" Type="http://schemas.openxmlformats.org/officeDocument/2006/relationships/oleObject" Target="../embeddings/oleObject26.bin"/><Relationship Id="rId4" Type="http://schemas.openxmlformats.org/officeDocument/2006/relationships/oleObject" Target="../embeddings/oleObject23.bin"/><Relationship Id="rId9" Type="http://schemas.openxmlformats.org/officeDocument/2006/relationships/image" Target="../media/image3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6327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521911"/>
            <a:ext cx="439248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Двигатель совершил полезную работу, равную 115 МДж, и при этом израсходовал 9 кг бензина. Вычислите КПД двигателя.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30385" y="386338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7" name="Прямоугольник 6">
            <a:hlinkClick r:id="rId3" action="ppaction://hlinksldjump"/>
          </p:cNvPr>
          <p:cNvSpPr/>
          <p:nvPr/>
        </p:nvSpPr>
        <p:spPr>
          <a:xfrm>
            <a:off x="6706112" y="6068027"/>
            <a:ext cx="1356417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Образец</a:t>
            </a: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rgbClr val="99663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363103" y="3863380"/>
            <a:ext cx="1344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≈ 28 %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A26A8597-E80A-4581-9468-9F8BF852A82A}"/>
              </a:ext>
            </a:extLst>
          </p:cNvPr>
          <p:cNvSpPr/>
          <p:nvPr/>
        </p:nvSpPr>
        <p:spPr>
          <a:xfrm>
            <a:off x="333630" y="448753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</a:p>
        </p:txBody>
      </p:sp>
      <p:sp>
        <p:nvSpPr>
          <p:cNvPr id="15" name="Прямоугольник 14">
            <a:hlinkClick r:id="rId4" action="ppaction://hlinksldjump"/>
            <a:extLst>
              <a:ext uri="{FF2B5EF4-FFF2-40B4-BE49-F238E27FC236}">
                <a16:creationId xmlns:a16="http://schemas.microsoft.com/office/drawing/2014/main" id="{B377A5A9-7269-4810-AFB7-C8D6E0B1B99E}"/>
              </a:ext>
            </a:extLst>
          </p:cNvPr>
          <p:cNvSpPr/>
          <p:nvPr/>
        </p:nvSpPr>
        <p:spPr>
          <a:xfrm>
            <a:off x="4355976" y="6121085"/>
            <a:ext cx="230425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Удельная теплота сгорания топлива</a:t>
            </a:r>
          </a:p>
        </p:txBody>
      </p:sp>
      <p:graphicFrame>
        <p:nvGraphicFramePr>
          <p:cNvPr id="13" name="Объект 12">
            <a:extLst>
              <a:ext uri="{FF2B5EF4-FFF2-40B4-BE49-F238E27FC236}">
                <a16:creationId xmlns:a16="http://schemas.microsoft.com/office/drawing/2014/main" id="{1B3ED4C1-558B-4972-887D-A20077F240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4684225"/>
              </p:ext>
            </p:extLst>
          </p:nvPr>
        </p:nvGraphicFramePr>
        <p:xfrm>
          <a:off x="319088" y="5253038"/>
          <a:ext cx="4000500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9" name="Equation" r:id="rId5" imgW="1828800" imgH="444240" progId="Equation.DSMT4">
                  <p:embed/>
                </p:oleObj>
              </mc:Choice>
              <mc:Fallback>
                <p:oleObj name="Equation" r:id="rId5" imgW="1828800" imgH="444240" progId="Equation.DSMT4">
                  <p:embed/>
                  <p:pic>
                    <p:nvPicPr>
                      <p:cNvPr id="13" name="Объект 12">
                        <a:extLst>
                          <a:ext uri="{FF2B5EF4-FFF2-40B4-BE49-F238E27FC236}">
                            <a16:creationId xmlns:a16="http://schemas.microsoft.com/office/drawing/2014/main" id="{1B3ED4C1-558B-4972-887D-A20077F240B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9088" y="5253038"/>
                        <a:ext cx="4000500" cy="1012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E93BC9EB-8D30-4047-87CC-02A365D17B38}"/>
              </a:ext>
            </a:extLst>
          </p:cNvPr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rgbClr val="5C3D1E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121AF97-58A9-4707-A6DF-1BA8ED7EFBA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4" t="3021" r="3730" b="8812"/>
          <a:stretch/>
        </p:blipFill>
        <p:spPr>
          <a:xfrm>
            <a:off x="4716016" y="1896894"/>
            <a:ext cx="4032448" cy="3826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978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7385" y="1484784"/>
            <a:ext cx="43204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Двигатель, имеющий КПД 20%, совершил работу 160 МДж. Какова масса истраченного дизельного топлива?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44E697A5-895C-46A7-A7C5-B693D7B81B85}"/>
              </a:ext>
            </a:extLst>
          </p:cNvPr>
          <p:cNvSpPr/>
          <p:nvPr/>
        </p:nvSpPr>
        <p:spPr>
          <a:xfrm>
            <a:off x="330385" y="386338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CA4DCAB-1903-4DF5-8450-DF28A51222DE}"/>
              </a:ext>
            </a:extLst>
          </p:cNvPr>
          <p:cNvSpPr txBox="1"/>
          <p:nvPr/>
        </p:nvSpPr>
        <p:spPr>
          <a:xfrm>
            <a:off x="2363103" y="3863380"/>
            <a:ext cx="19208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≈ 18,7 кг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2FAFE39A-7EEC-4053-B382-2224AC35C581}"/>
              </a:ext>
            </a:extLst>
          </p:cNvPr>
          <p:cNvSpPr/>
          <p:nvPr/>
        </p:nvSpPr>
        <p:spPr>
          <a:xfrm>
            <a:off x="333630" y="448753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Подсказка:</a:t>
            </a:r>
          </a:p>
        </p:txBody>
      </p:sp>
      <p:graphicFrame>
        <p:nvGraphicFramePr>
          <p:cNvPr id="26" name="Объект 25">
            <a:extLst>
              <a:ext uri="{FF2B5EF4-FFF2-40B4-BE49-F238E27FC236}">
                <a16:creationId xmlns:a16="http://schemas.microsoft.com/office/drawing/2014/main" id="{3E64F359-C9BC-438F-8A84-2A5902964FB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31640" y="5229200"/>
          <a:ext cx="1468562" cy="11204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1" name="Equation" r:id="rId4" imgW="571320" imgH="419040" progId="Equation.DSMT4">
                  <p:embed/>
                </p:oleObj>
              </mc:Choice>
              <mc:Fallback>
                <p:oleObj name="Equation" r:id="rId4" imgW="571320" imgH="419040" progId="Equation.DSMT4">
                  <p:embed/>
                  <p:pic>
                    <p:nvPicPr>
                      <p:cNvPr id="26" name="Объект 25">
                        <a:extLst>
                          <a:ext uri="{FF2B5EF4-FFF2-40B4-BE49-F238E27FC236}">
                            <a16:creationId xmlns:a16="http://schemas.microsoft.com/office/drawing/2014/main" id="{3E64F359-C9BC-438F-8A84-2A5902964FB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5229200"/>
                        <a:ext cx="1468562" cy="11204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Управляющая кнопка: далее 5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E134D9E9-D1EF-41A7-8260-5FB3E41E26D5}"/>
              </a:ext>
            </a:extLst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rgbClr val="99663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>
            <a:hlinkClick r:id="rId6" action="ppaction://hlinksldjump"/>
            <a:extLst>
              <a:ext uri="{FF2B5EF4-FFF2-40B4-BE49-F238E27FC236}">
                <a16:creationId xmlns:a16="http://schemas.microsoft.com/office/drawing/2014/main" id="{2642CC1D-87F7-43BC-B1A6-DA37E2E40B40}"/>
              </a:ext>
            </a:extLst>
          </p:cNvPr>
          <p:cNvSpPr/>
          <p:nvPr/>
        </p:nvSpPr>
        <p:spPr>
          <a:xfrm>
            <a:off x="4355976" y="6121085"/>
            <a:ext cx="230425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Удельная теплота сгорания топлива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E2F6A90-7FB7-4404-B7D4-B94DCF94A960}"/>
              </a:ext>
            </a:extLst>
          </p:cNvPr>
          <p:cNvSpPr/>
          <p:nvPr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rgbClr val="5C3D1E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Реши задачу на нахождение массы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8CD2CB1B-D050-451A-9088-EA31E1BE58ED}"/>
              </a:ext>
            </a:extLst>
          </p:cNvPr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rgbClr val="5C3D1E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7945003-B8E6-4B08-BF3E-72B0A761C6B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13" t="7686" r="7446" b="8961"/>
          <a:stretch/>
        </p:blipFill>
        <p:spPr>
          <a:xfrm>
            <a:off x="4355976" y="2179559"/>
            <a:ext cx="4726368" cy="3193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665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196752"/>
            <a:ext cx="18518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2"/>
              </a:rPr>
              <a:t>Титульный слайд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50704" y="1526507"/>
            <a:ext cx="23566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3"/>
              </a:rPr>
              <a:t>Двигатель </a:t>
            </a:r>
            <a:r>
              <a:rPr lang="en-US" dirty="0">
                <a:hlinkClick r:id="rId3"/>
              </a:rPr>
              <a:t>Corvette ls7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51520" y="1844824"/>
            <a:ext cx="4387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4"/>
              </a:rPr>
              <a:t>Двигатель Фольксваген Джетта дизельный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51520" y="2204864"/>
            <a:ext cx="3518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5"/>
              </a:rPr>
              <a:t>Двигатель мотоблока хонда </a:t>
            </a:r>
            <a:r>
              <a:rPr lang="en-US" dirty="0">
                <a:hlinkClick r:id="rId5"/>
              </a:rPr>
              <a:t>gx270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5364088" y="6381328"/>
            <a:ext cx="2865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hlinkClick r:id="rId6"/>
              </a:rPr>
              <a:t>http://karmanform.ucoz.ru/</a:t>
            </a:r>
            <a:r>
              <a:rPr lang="ru-RU" dirty="0"/>
              <a:t> </a:t>
            </a:r>
          </a:p>
        </p:txBody>
      </p:sp>
      <p:sp>
        <p:nvSpPr>
          <p:cNvPr id="4" name="Управляющая кнопка: &quot;В конец&quot; 3">
            <a:hlinkClick r:id="" action="ppaction://hlinkshowjump?jump=endshow" highlightClick="1"/>
            <a:extLst>
              <a:ext uri="{FF2B5EF4-FFF2-40B4-BE49-F238E27FC236}">
                <a16:creationId xmlns:a16="http://schemas.microsoft.com/office/drawing/2014/main" id="{F3019523-3561-4898-830E-110A4CEFE334}"/>
              </a:ext>
            </a:extLst>
          </p:cNvPr>
          <p:cNvSpPr/>
          <p:nvPr/>
        </p:nvSpPr>
        <p:spPr>
          <a:xfrm>
            <a:off x="8330830" y="6381328"/>
            <a:ext cx="720079" cy="369332"/>
          </a:xfrm>
          <a:prstGeom prst="actionButtonEnd">
            <a:avLst/>
          </a:prstGeom>
          <a:solidFill>
            <a:srgbClr val="99663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2C9BAA-C149-4AB3-B412-4F3AD52945D1}"/>
              </a:ext>
            </a:extLst>
          </p:cNvPr>
          <p:cNvSpPr txBox="1"/>
          <p:nvPr/>
        </p:nvSpPr>
        <p:spPr>
          <a:xfrm>
            <a:off x="251520" y="2564904"/>
            <a:ext cx="28496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7"/>
              </a:rPr>
              <a:t>Двигатель Форд 6.0 дизель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21AFACA-223A-47AB-9F40-BDC01336582F}"/>
              </a:ext>
            </a:extLst>
          </p:cNvPr>
          <p:cNvSpPr txBox="1"/>
          <p:nvPr/>
        </p:nvSpPr>
        <p:spPr>
          <a:xfrm>
            <a:off x="251520" y="2924944"/>
            <a:ext cx="34333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8"/>
              </a:rPr>
              <a:t>Двигатель бензиновый </a:t>
            </a:r>
            <a:r>
              <a:rPr lang="en-US" dirty="0" err="1">
                <a:hlinkClick r:id="rId8"/>
              </a:rPr>
              <a:t>Lifan</a:t>
            </a:r>
            <a:r>
              <a:rPr lang="en-US" dirty="0">
                <a:hlinkClick r:id="rId8"/>
              </a:rPr>
              <a:t> 170f</a:t>
            </a:r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590C746-2E9B-46D8-942C-F716A9E4F3D9}"/>
              </a:ext>
            </a:extLst>
          </p:cNvPr>
          <p:cNvSpPr txBox="1"/>
          <p:nvPr/>
        </p:nvSpPr>
        <p:spPr>
          <a:xfrm>
            <a:off x="251520" y="3284984"/>
            <a:ext cx="29783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9"/>
              </a:rPr>
              <a:t>Дизельный двигатель </a:t>
            </a:r>
            <a:r>
              <a:rPr lang="en-US" dirty="0">
                <a:hlinkClick r:id="rId9"/>
              </a:rPr>
              <a:t>Scania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146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озврат 1">
            <a:hlinkClick r:id="" action="ppaction://hlinkshowjump?jump=lastslideviewed" highlightClick="1"/>
            <a:extLst>
              <a:ext uri="{FF2B5EF4-FFF2-40B4-BE49-F238E27FC236}">
                <a16:creationId xmlns:a16="http://schemas.microsoft.com/office/drawing/2014/main" id="{1AE65A35-B2F4-4416-8024-129C47EEBD62}"/>
              </a:ext>
            </a:extLst>
          </p:cNvPr>
          <p:cNvSpPr/>
          <p:nvPr/>
        </p:nvSpPr>
        <p:spPr>
          <a:xfrm>
            <a:off x="7951495" y="6191557"/>
            <a:ext cx="720080" cy="360040"/>
          </a:xfrm>
          <a:prstGeom prst="actionButtonReturn">
            <a:avLst/>
          </a:prstGeom>
          <a:solidFill>
            <a:srgbClr val="99663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0261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озврат 1">
            <a:hlinkClick r:id="" action="ppaction://hlinkshowjump?jump=lastslideviewed" highlightClick="1"/>
          </p:cNvPr>
          <p:cNvSpPr/>
          <p:nvPr/>
        </p:nvSpPr>
        <p:spPr>
          <a:xfrm>
            <a:off x="7072128" y="6191557"/>
            <a:ext cx="720080" cy="360040"/>
          </a:xfrm>
          <a:prstGeom prst="actionButtonReturn">
            <a:avLst/>
          </a:prstGeom>
          <a:solidFill>
            <a:srgbClr val="99663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889215" y="6191556"/>
            <a:ext cx="721979" cy="360040"/>
          </a:xfrm>
          <a:prstGeom prst="actionButtonForwardNext">
            <a:avLst/>
          </a:prstGeom>
          <a:solidFill>
            <a:srgbClr val="99663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  <a:extLst>
              <a:ext uri="{FF2B5EF4-FFF2-40B4-BE49-F238E27FC236}">
                <a16:creationId xmlns:a16="http://schemas.microsoft.com/office/drawing/2014/main" id="{706D57D0-42F5-4BB8-91B7-F0F108DD9EA3}"/>
              </a:ext>
            </a:extLst>
          </p:cNvPr>
          <p:cNvSpPr/>
          <p:nvPr/>
        </p:nvSpPr>
        <p:spPr>
          <a:xfrm>
            <a:off x="4355976" y="6121085"/>
            <a:ext cx="230425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Удельная теплота сгорания топлива</a:t>
            </a:r>
          </a:p>
        </p:txBody>
      </p:sp>
    </p:spTree>
    <p:extLst>
      <p:ext uri="{BB962C8B-B14F-4D97-AF65-F5344CB8AC3E}">
        <p14:creationId xmlns:p14="http://schemas.microsoft.com/office/powerpoint/2010/main" val="251638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7717" y="1427195"/>
            <a:ext cx="90066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Определите КПД двигателя автомобиля, которому для выполнения работы 220,8 МДж потребовалось 16 кг бензина.</a:t>
            </a:r>
          </a:p>
        </p:txBody>
      </p:sp>
      <p:cxnSp>
        <p:nvCxnSpPr>
          <p:cNvPr id="15" name="Прямая соединительная линия 14"/>
          <p:cNvCxnSpPr>
            <a:cxnSpLocks/>
          </p:cNvCxnSpPr>
          <p:nvPr/>
        </p:nvCxnSpPr>
        <p:spPr>
          <a:xfrm flipH="1">
            <a:off x="827584" y="4941168"/>
            <a:ext cx="238872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51520" y="4293096"/>
            <a:ext cx="26357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m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16 кг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331641" y="5013176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η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 ?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84168" y="5517232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%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611560" y="256490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Дано (5):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5940152" y="2564904"/>
            <a:ext cx="228182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 (5):</a:t>
            </a:r>
          </a:p>
        </p:txBody>
      </p: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rgbClr val="99663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Прямоугольник 31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graphicFrame>
        <p:nvGraphicFramePr>
          <p:cNvPr id="36" name="Объект 35">
            <a:extLst>
              <a:ext uri="{FF2B5EF4-FFF2-40B4-BE49-F238E27FC236}">
                <a16:creationId xmlns:a16="http://schemas.microsoft.com/office/drawing/2014/main" id="{E00AEF05-9849-45A2-B1B1-3ABF74375A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2771800"/>
              </p:ext>
            </p:extLst>
          </p:nvPr>
        </p:nvGraphicFramePr>
        <p:xfrm>
          <a:off x="5535613" y="3068638"/>
          <a:ext cx="2035175" cy="1052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0" name="Equation" r:id="rId4" imgW="863280" imgH="419040" progId="Equation.DSMT4">
                  <p:embed/>
                </p:oleObj>
              </mc:Choice>
              <mc:Fallback>
                <p:oleObj name="Equation" r:id="rId4" imgW="863280" imgH="419040" progId="Equation.DSMT4">
                  <p:embed/>
                  <p:pic>
                    <p:nvPicPr>
                      <p:cNvPr id="6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35613" y="3068638"/>
                        <a:ext cx="2035175" cy="1052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B38DDA96-611A-4A25-A9FA-EBFDC9297FE1}"/>
              </a:ext>
            </a:extLst>
          </p:cNvPr>
          <p:cNvSpPr txBox="1"/>
          <p:nvPr/>
        </p:nvSpPr>
        <p:spPr>
          <a:xfrm>
            <a:off x="251520" y="3717032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q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4,6 ꞏ 10⁷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Дж/кг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0C5EBDF-DD3D-4563-99B2-3E604029D908}"/>
              </a:ext>
            </a:extLst>
          </p:cNvPr>
          <p:cNvSpPr txBox="1"/>
          <p:nvPr/>
        </p:nvSpPr>
        <p:spPr>
          <a:xfrm>
            <a:off x="251520" y="3167390"/>
            <a:ext cx="5760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,8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МДж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220,8 ꞏ 10⁶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Дж</a:t>
            </a:r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8DC35731-34D4-4B3C-8A7D-20DF09433F16}"/>
              </a:ext>
            </a:extLst>
          </p:cNvPr>
          <p:cNvSpPr/>
          <p:nvPr/>
        </p:nvSpPr>
        <p:spPr>
          <a:xfrm>
            <a:off x="251520" y="4365104"/>
            <a:ext cx="1707229" cy="325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A2104D5B-D76A-4BBA-B235-DF91B7CD7DD0}"/>
              </a:ext>
            </a:extLst>
          </p:cNvPr>
          <p:cNvSpPr/>
          <p:nvPr/>
        </p:nvSpPr>
        <p:spPr>
          <a:xfrm>
            <a:off x="1331640" y="5085184"/>
            <a:ext cx="12241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323528" y="3238600"/>
            <a:ext cx="2843596" cy="38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7D9E0313-5090-4B31-A600-33D855FD3CC2}"/>
              </a:ext>
            </a:extLst>
          </p:cNvPr>
          <p:cNvSpPr/>
          <p:nvPr/>
        </p:nvSpPr>
        <p:spPr>
          <a:xfrm>
            <a:off x="323528" y="3861048"/>
            <a:ext cx="2843596" cy="38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45" name="Объект 44">
            <a:extLst>
              <a:ext uri="{FF2B5EF4-FFF2-40B4-BE49-F238E27FC236}">
                <a16:creationId xmlns:a16="http://schemas.microsoft.com/office/drawing/2014/main" id="{97315124-8F21-49BD-BD1E-C457B959D3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5367935"/>
              </p:ext>
            </p:extLst>
          </p:nvPr>
        </p:nvGraphicFramePr>
        <p:xfrm>
          <a:off x="5508104" y="4005064"/>
          <a:ext cx="2636094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1" name="Equation" r:id="rId6" imgW="1028520" imgH="228600" progId="Equation.DSMT4">
                  <p:embed/>
                </p:oleObj>
              </mc:Choice>
              <mc:Fallback>
                <p:oleObj name="Equation" r:id="rId6" imgW="1028520" imgH="228600" progId="Equation.DSMT4">
                  <p:embed/>
                  <p:pic>
                    <p:nvPicPr>
                      <p:cNvPr id="36" name="Объект 35">
                        <a:extLst>
                          <a:ext uri="{FF2B5EF4-FFF2-40B4-BE49-F238E27FC236}">
                            <a16:creationId xmlns:a16="http://schemas.microsoft.com/office/drawing/2014/main" id="{E00AEF05-9849-45A2-B1B1-3ABF74375A2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104" y="4005064"/>
                        <a:ext cx="2636094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Объект 47">
            <a:extLst>
              <a:ext uri="{FF2B5EF4-FFF2-40B4-BE49-F238E27FC236}">
                <a16:creationId xmlns:a16="http://schemas.microsoft.com/office/drawing/2014/main" id="{81858011-9779-492F-B217-62AA80E5C3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3416722"/>
              </p:ext>
            </p:extLst>
          </p:nvPr>
        </p:nvGraphicFramePr>
        <p:xfrm>
          <a:off x="5508104" y="4509120"/>
          <a:ext cx="3456384" cy="1116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2" name="Equation" r:id="rId8" imgW="1511280" imgH="444240" progId="Equation.DSMT4">
                  <p:embed/>
                </p:oleObj>
              </mc:Choice>
              <mc:Fallback>
                <p:oleObj name="Equation" r:id="rId8" imgW="1511280" imgH="444240" progId="Equation.DSMT4">
                  <p:embed/>
                  <p:pic>
                    <p:nvPicPr>
                      <p:cNvPr id="45" name="Объект 44">
                        <a:extLst>
                          <a:ext uri="{FF2B5EF4-FFF2-40B4-BE49-F238E27FC236}">
                            <a16:creationId xmlns:a16="http://schemas.microsoft.com/office/drawing/2014/main" id="{97315124-8F21-49BD-BD1E-C457B959D31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104" y="4509120"/>
                        <a:ext cx="3456384" cy="1116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id="{F58ACE74-7B6B-4A11-89DC-F48E46DB81B2}"/>
              </a:ext>
            </a:extLst>
          </p:cNvPr>
          <p:cNvSpPr/>
          <p:nvPr/>
        </p:nvSpPr>
        <p:spPr>
          <a:xfrm>
            <a:off x="3203848" y="3284984"/>
            <a:ext cx="2232248" cy="415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3" name="Прямая соединительная линия 12"/>
          <p:cNvCxnSpPr>
            <a:cxnSpLocks/>
          </p:cNvCxnSpPr>
          <p:nvPr/>
        </p:nvCxnSpPr>
        <p:spPr>
          <a:xfrm>
            <a:off x="3203848" y="2492896"/>
            <a:ext cx="0" cy="309634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>
            <a:extLst>
              <a:ext uri="{FF2B5EF4-FFF2-40B4-BE49-F238E27FC236}">
                <a16:creationId xmlns:a16="http://schemas.microsoft.com/office/drawing/2014/main" id="{757E4AC6-8559-4B23-8276-6C18B5818857}"/>
              </a:ext>
            </a:extLst>
          </p:cNvPr>
          <p:cNvCxnSpPr>
            <a:cxnSpLocks/>
          </p:cNvCxnSpPr>
          <p:nvPr/>
        </p:nvCxnSpPr>
        <p:spPr>
          <a:xfrm>
            <a:off x="5436096" y="2492896"/>
            <a:ext cx="0" cy="302433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1" name="Объект 50">
            <a:extLst>
              <a:ext uri="{FF2B5EF4-FFF2-40B4-BE49-F238E27FC236}">
                <a16:creationId xmlns:a16="http://schemas.microsoft.com/office/drawing/2014/main" id="{9B561FEE-A2A2-4D04-B077-C64D222AF4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7071294"/>
              </p:ext>
            </p:extLst>
          </p:nvPr>
        </p:nvGraphicFramePr>
        <p:xfrm>
          <a:off x="7740352" y="3356992"/>
          <a:ext cx="1190625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3" name="Equation" r:id="rId10" imgW="533160" imgH="203040" progId="Equation.DSMT4">
                  <p:embed/>
                </p:oleObj>
              </mc:Choice>
              <mc:Fallback>
                <p:oleObj name="Equation" r:id="rId10" imgW="533160" imgH="203040" progId="Equation.DSMT4">
                  <p:embed/>
                  <p:pic>
                    <p:nvPicPr>
                      <p:cNvPr id="45" name="Объект 44">
                        <a:extLst>
                          <a:ext uri="{FF2B5EF4-FFF2-40B4-BE49-F238E27FC236}">
                            <a16:creationId xmlns:a16="http://schemas.microsoft.com/office/drawing/2014/main" id="{97315124-8F21-49BD-BD1E-C457B959D31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40352" y="3356992"/>
                        <a:ext cx="1190625" cy="51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Прямоугольник 51">
            <a:hlinkClick r:id="rId12" action="ppaction://hlinksldjump"/>
            <a:extLst>
              <a:ext uri="{FF2B5EF4-FFF2-40B4-BE49-F238E27FC236}">
                <a16:creationId xmlns:a16="http://schemas.microsoft.com/office/drawing/2014/main" id="{F2CF90ED-4396-4BEB-B7E8-FC510F7F120C}"/>
              </a:ext>
            </a:extLst>
          </p:cNvPr>
          <p:cNvSpPr/>
          <p:nvPr/>
        </p:nvSpPr>
        <p:spPr>
          <a:xfrm>
            <a:off x="4355976" y="6121085"/>
            <a:ext cx="230425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Удельная теплота сгорания топлива</a:t>
            </a:r>
          </a:p>
        </p:txBody>
      </p:sp>
    </p:spTree>
    <p:extLst>
      <p:ext uri="{BB962C8B-B14F-4D97-AF65-F5344CB8AC3E}">
        <p14:creationId xmlns:p14="http://schemas.microsoft.com/office/powerpoint/2010/main" val="2818162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3" grpId="0"/>
      <p:bldP spid="41" grpId="0" animBg="1"/>
      <p:bldP spid="35" grpId="0" animBg="1"/>
      <p:bldP spid="27" grpId="0" animBg="1"/>
      <p:bldP spid="42" grpId="0" animBg="1"/>
      <p:bldP spid="5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521911"/>
            <a:ext cx="439248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Двигатель совершил полезную работу, равную 4,6 ꞏ 10⁴ кДж, и при этом израсходовал 5 кг бензина. Вычислите КПД двигателя.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30385" y="386338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7" name="Прямоугольник 6">
            <a:hlinkClick r:id="rId3" action="ppaction://hlinksldjump"/>
          </p:cNvPr>
          <p:cNvSpPr/>
          <p:nvPr/>
        </p:nvSpPr>
        <p:spPr>
          <a:xfrm>
            <a:off x="6706112" y="6068027"/>
            <a:ext cx="1356417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Образец</a:t>
            </a: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rgbClr val="99663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363103" y="3863380"/>
            <a:ext cx="1344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20 %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A26A8597-E80A-4581-9468-9F8BF852A82A}"/>
              </a:ext>
            </a:extLst>
          </p:cNvPr>
          <p:cNvSpPr/>
          <p:nvPr/>
        </p:nvSpPr>
        <p:spPr>
          <a:xfrm>
            <a:off x="333630" y="448753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</a:p>
        </p:txBody>
      </p:sp>
      <p:graphicFrame>
        <p:nvGraphicFramePr>
          <p:cNvPr id="20" name="Объект 19">
            <a:extLst>
              <a:ext uri="{FF2B5EF4-FFF2-40B4-BE49-F238E27FC236}">
                <a16:creationId xmlns:a16="http://schemas.microsoft.com/office/drawing/2014/main" id="{C28737CD-FB38-4001-BE60-83B0488D03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8307075"/>
              </p:ext>
            </p:extLst>
          </p:nvPr>
        </p:nvGraphicFramePr>
        <p:xfrm>
          <a:off x="319088" y="5253038"/>
          <a:ext cx="4000500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0" name="Equation" r:id="rId4" imgW="1828800" imgH="444240" progId="Equation.DSMT4">
                  <p:embed/>
                </p:oleObj>
              </mc:Choice>
              <mc:Fallback>
                <p:oleObj name="Equation" r:id="rId4" imgW="1828800" imgH="444240" progId="Equation.DSMT4">
                  <p:embed/>
                  <p:pic>
                    <p:nvPicPr>
                      <p:cNvPr id="19" name="Объект 18">
                        <a:extLst>
                          <a:ext uri="{FF2B5EF4-FFF2-40B4-BE49-F238E27FC236}">
                            <a16:creationId xmlns:a16="http://schemas.microsoft.com/office/drawing/2014/main" id="{37065DCE-29D0-4C94-B07E-0E7143E448B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9088" y="5253038"/>
                        <a:ext cx="4000500" cy="1012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Прямоугольник 14">
            <a:hlinkClick r:id="rId6" action="ppaction://hlinksldjump"/>
            <a:extLst>
              <a:ext uri="{FF2B5EF4-FFF2-40B4-BE49-F238E27FC236}">
                <a16:creationId xmlns:a16="http://schemas.microsoft.com/office/drawing/2014/main" id="{B377A5A9-7269-4810-AFB7-C8D6E0B1B99E}"/>
              </a:ext>
            </a:extLst>
          </p:cNvPr>
          <p:cNvSpPr/>
          <p:nvPr/>
        </p:nvSpPr>
        <p:spPr>
          <a:xfrm>
            <a:off x="4355976" y="6121085"/>
            <a:ext cx="230425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Удельная теплота сгорания топлива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FF266E2-BC59-4DDC-BA6F-E9B588037EF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5" t="2993" r="5148" b="2540"/>
          <a:stretch/>
        </p:blipFill>
        <p:spPr>
          <a:xfrm>
            <a:off x="4644008" y="1988840"/>
            <a:ext cx="4196326" cy="3311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228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7385" y="1484784"/>
            <a:ext cx="43204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Двигатель, имеющий КПД 25%, совершил работу 64 МДж. Какова масса истраченного дизельного топлива?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44E697A5-895C-46A7-A7C5-B693D7B81B85}"/>
              </a:ext>
            </a:extLst>
          </p:cNvPr>
          <p:cNvSpPr/>
          <p:nvPr/>
        </p:nvSpPr>
        <p:spPr>
          <a:xfrm>
            <a:off x="330385" y="386338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CA4DCAB-1903-4DF5-8450-DF28A51222DE}"/>
              </a:ext>
            </a:extLst>
          </p:cNvPr>
          <p:cNvSpPr txBox="1"/>
          <p:nvPr/>
        </p:nvSpPr>
        <p:spPr>
          <a:xfrm>
            <a:off x="2363103" y="3863380"/>
            <a:ext cx="14168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≈ 6 кг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2FAFE39A-7EEC-4053-B382-2224AC35C581}"/>
              </a:ext>
            </a:extLst>
          </p:cNvPr>
          <p:cNvSpPr/>
          <p:nvPr/>
        </p:nvSpPr>
        <p:spPr>
          <a:xfrm>
            <a:off x="333630" y="448753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Подсказка:</a:t>
            </a:r>
          </a:p>
        </p:txBody>
      </p:sp>
      <p:graphicFrame>
        <p:nvGraphicFramePr>
          <p:cNvPr id="26" name="Объект 25">
            <a:extLst>
              <a:ext uri="{FF2B5EF4-FFF2-40B4-BE49-F238E27FC236}">
                <a16:creationId xmlns:a16="http://schemas.microsoft.com/office/drawing/2014/main" id="{3E64F359-C9BC-438F-8A84-2A5902964F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5253540"/>
              </p:ext>
            </p:extLst>
          </p:nvPr>
        </p:nvGraphicFramePr>
        <p:xfrm>
          <a:off x="1331640" y="5229200"/>
          <a:ext cx="1468562" cy="11204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5" name="Equation" r:id="rId4" imgW="571320" imgH="419040" progId="Equation.DSMT4">
                  <p:embed/>
                </p:oleObj>
              </mc:Choice>
              <mc:Fallback>
                <p:oleObj name="Equation" r:id="rId4" imgW="571320" imgH="419040" progId="Equation.DSMT4">
                  <p:embed/>
                  <p:pic>
                    <p:nvPicPr>
                      <p:cNvPr id="19" name="Объект 18">
                        <a:extLst>
                          <a:ext uri="{FF2B5EF4-FFF2-40B4-BE49-F238E27FC236}">
                            <a16:creationId xmlns:a16="http://schemas.microsoft.com/office/drawing/2014/main" id="{37065DCE-29D0-4C94-B07E-0E7143E448B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5229200"/>
                        <a:ext cx="1468562" cy="11204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Управляющая кнопка: далее 5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E134D9E9-D1EF-41A7-8260-5FB3E41E26D5}"/>
              </a:ext>
            </a:extLst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rgbClr val="99663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>
            <a:hlinkClick r:id="rId6" action="ppaction://hlinksldjump"/>
            <a:extLst>
              <a:ext uri="{FF2B5EF4-FFF2-40B4-BE49-F238E27FC236}">
                <a16:creationId xmlns:a16="http://schemas.microsoft.com/office/drawing/2014/main" id="{2642CC1D-87F7-43BC-B1A6-DA37E2E40B40}"/>
              </a:ext>
            </a:extLst>
          </p:cNvPr>
          <p:cNvSpPr/>
          <p:nvPr/>
        </p:nvSpPr>
        <p:spPr>
          <a:xfrm>
            <a:off x="4355976" y="6121085"/>
            <a:ext cx="230425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Удельная теплота сгорания топлива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6375786-33DE-4708-A31B-7D9BB15DEE8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628800"/>
            <a:ext cx="4176464" cy="4176464"/>
          </a:xfrm>
          <a:prstGeom prst="rect">
            <a:avLst/>
          </a:prstGeom>
        </p:spPr>
      </p:pic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E2F6A90-7FB7-4404-B7D4-B94DCF94A960}"/>
              </a:ext>
            </a:extLst>
          </p:cNvPr>
          <p:cNvSpPr/>
          <p:nvPr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rgbClr val="5C3D1E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Реши задачу на нахождение массы</a:t>
            </a:r>
          </a:p>
        </p:txBody>
      </p:sp>
    </p:spTree>
    <p:extLst>
      <p:ext uri="{BB962C8B-B14F-4D97-AF65-F5344CB8AC3E}">
        <p14:creationId xmlns:p14="http://schemas.microsoft.com/office/powerpoint/2010/main" val="1222012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296F9915-9087-40F1-BDF5-CCEBF4FED180}"/>
              </a:ext>
            </a:extLst>
          </p:cNvPr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rgbClr val="5C3D1E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Управляющая кнопка: далее 5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262C55CE-237C-4C1E-AB28-75F050288E5D}"/>
              </a:ext>
            </a:extLst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rgbClr val="99663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03463D9-7A75-4D3F-80A0-3251281E537C}"/>
              </a:ext>
            </a:extLst>
          </p:cNvPr>
          <p:cNvSpPr txBox="1"/>
          <p:nvPr/>
        </p:nvSpPr>
        <p:spPr>
          <a:xfrm>
            <a:off x="107717" y="1427195"/>
            <a:ext cx="90066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Определите КПД двигателя автомобиля, которому для выполнения работы 110,4 МДж потребовалось 8 кг бензина.</a:t>
            </a:r>
          </a:p>
        </p:txBody>
      </p:sp>
      <p:sp>
        <p:nvSpPr>
          <p:cNvPr id="55" name="Прямоугольник 54">
            <a:hlinkClick r:id="rId4" action="ppaction://hlinksldjump"/>
            <a:extLst>
              <a:ext uri="{FF2B5EF4-FFF2-40B4-BE49-F238E27FC236}">
                <a16:creationId xmlns:a16="http://schemas.microsoft.com/office/drawing/2014/main" id="{EF5C82B7-BDA1-4C7B-A284-32998D13A41B}"/>
              </a:ext>
            </a:extLst>
          </p:cNvPr>
          <p:cNvSpPr/>
          <p:nvPr/>
        </p:nvSpPr>
        <p:spPr>
          <a:xfrm>
            <a:off x="4355976" y="6121085"/>
            <a:ext cx="230425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Удельная теплота сгорания топлива</a:t>
            </a:r>
          </a:p>
        </p:txBody>
      </p:sp>
      <p:cxnSp>
        <p:nvCxnSpPr>
          <p:cNvPr id="56" name="Прямая соединительная линия 55">
            <a:extLst>
              <a:ext uri="{FF2B5EF4-FFF2-40B4-BE49-F238E27FC236}">
                <a16:creationId xmlns:a16="http://schemas.microsoft.com/office/drawing/2014/main" id="{17950AA1-AE2C-4A86-9F87-0FE50E004158}"/>
              </a:ext>
            </a:extLst>
          </p:cNvPr>
          <p:cNvCxnSpPr>
            <a:cxnSpLocks/>
          </p:cNvCxnSpPr>
          <p:nvPr/>
        </p:nvCxnSpPr>
        <p:spPr>
          <a:xfrm flipH="1">
            <a:off x="827584" y="4941168"/>
            <a:ext cx="238872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46E51944-D2E9-4BB6-8631-6E08A1F3EEA0}"/>
              </a:ext>
            </a:extLst>
          </p:cNvPr>
          <p:cNvSpPr txBox="1"/>
          <p:nvPr/>
        </p:nvSpPr>
        <p:spPr>
          <a:xfrm>
            <a:off x="251520" y="4293096"/>
            <a:ext cx="26357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m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8 кг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625ACDF-0821-4E78-A965-90D1227F2EBE}"/>
              </a:ext>
            </a:extLst>
          </p:cNvPr>
          <p:cNvSpPr txBox="1"/>
          <p:nvPr/>
        </p:nvSpPr>
        <p:spPr>
          <a:xfrm>
            <a:off x="1331641" y="5013176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η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 ?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3A9452D5-9521-40C0-A9F6-6BB3D10EC001}"/>
              </a:ext>
            </a:extLst>
          </p:cNvPr>
          <p:cNvSpPr txBox="1"/>
          <p:nvPr/>
        </p:nvSpPr>
        <p:spPr>
          <a:xfrm>
            <a:off x="6084168" y="5517232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%</a:t>
            </a:r>
          </a:p>
        </p:txBody>
      </p: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id="{BCE4DC75-C49C-4949-8F15-0AD006B33C7F}"/>
              </a:ext>
            </a:extLst>
          </p:cNvPr>
          <p:cNvSpPr/>
          <p:nvPr/>
        </p:nvSpPr>
        <p:spPr>
          <a:xfrm>
            <a:off x="611560" y="256490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Дано (5):</a:t>
            </a:r>
          </a:p>
        </p:txBody>
      </p:sp>
      <p:sp>
        <p:nvSpPr>
          <p:cNvPr id="61" name="Прямоугольник 60">
            <a:extLst>
              <a:ext uri="{FF2B5EF4-FFF2-40B4-BE49-F238E27FC236}">
                <a16:creationId xmlns:a16="http://schemas.microsoft.com/office/drawing/2014/main" id="{6BEC114A-07DF-4474-9549-F075E7B026F1}"/>
              </a:ext>
            </a:extLst>
          </p:cNvPr>
          <p:cNvSpPr/>
          <p:nvPr/>
        </p:nvSpPr>
        <p:spPr>
          <a:xfrm>
            <a:off x="5940152" y="2564904"/>
            <a:ext cx="228182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 (5):</a:t>
            </a:r>
          </a:p>
        </p:txBody>
      </p:sp>
      <p:graphicFrame>
        <p:nvGraphicFramePr>
          <p:cNvPr id="62" name="Объект 61">
            <a:extLst>
              <a:ext uri="{FF2B5EF4-FFF2-40B4-BE49-F238E27FC236}">
                <a16:creationId xmlns:a16="http://schemas.microsoft.com/office/drawing/2014/main" id="{C77C62AB-D4AB-4E3C-AC83-3993A49646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1548927"/>
              </p:ext>
            </p:extLst>
          </p:nvPr>
        </p:nvGraphicFramePr>
        <p:xfrm>
          <a:off x="5535613" y="3068638"/>
          <a:ext cx="2035175" cy="1052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06" name="Equation" r:id="rId5" imgW="863280" imgH="419040" progId="Equation.DSMT4">
                  <p:embed/>
                </p:oleObj>
              </mc:Choice>
              <mc:Fallback>
                <p:oleObj name="Equation" r:id="rId5" imgW="863280" imgH="419040" progId="Equation.DSMT4">
                  <p:embed/>
                  <p:pic>
                    <p:nvPicPr>
                      <p:cNvPr id="36" name="Объект 35">
                        <a:extLst>
                          <a:ext uri="{FF2B5EF4-FFF2-40B4-BE49-F238E27FC236}">
                            <a16:creationId xmlns:a16="http://schemas.microsoft.com/office/drawing/2014/main" id="{E00AEF05-9849-45A2-B1B1-3ABF74375A2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35613" y="3068638"/>
                        <a:ext cx="2035175" cy="1052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" name="TextBox 62">
            <a:extLst>
              <a:ext uri="{FF2B5EF4-FFF2-40B4-BE49-F238E27FC236}">
                <a16:creationId xmlns:a16="http://schemas.microsoft.com/office/drawing/2014/main" id="{EE9CB75A-E3E3-4411-9571-498BA0E9C0D0}"/>
              </a:ext>
            </a:extLst>
          </p:cNvPr>
          <p:cNvSpPr txBox="1"/>
          <p:nvPr/>
        </p:nvSpPr>
        <p:spPr>
          <a:xfrm>
            <a:off x="251520" y="3717032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q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4,6 ꞏ 10⁷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Дж/кг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DCC9328A-7F61-45F3-8518-7A410F49DFCB}"/>
              </a:ext>
            </a:extLst>
          </p:cNvPr>
          <p:cNvSpPr txBox="1"/>
          <p:nvPr/>
        </p:nvSpPr>
        <p:spPr>
          <a:xfrm>
            <a:off x="251520" y="3167390"/>
            <a:ext cx="5760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,4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МДж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0,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ꞏ 10⁶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Дж</a:t>
            </a:r>
          </a:p>
        </p:txBody>
      </p:sp>
      <p:sp>
        <p:nvSpPr>
          <p:cNvPr id="65" name="Прямоугольник 64">
            <a:extLst>
              <a:ext uri="{FF2B5EF4-FFF2-40B4-BE49-F238E27FC236}">
                <a16:creationId xmlns:a16="http://schemas.microsoft.com/office/drawing/2014/main" id="{8527D5AE-9854-478A-A6FE-CD597313436A}"/>
              </a:ext>
            </a:extLst>
          </p:cNvPr>
          <p:cNvSpPr/>
          <p:nvPr/>
        </p:nvSpPr>
        <p:spPr>
          <a:xfrm>
            <a:off x="323528" y="4365104"/>
            <a:ext cx="1707229" cy="325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6" name="Прямоугольник 65">
            <a:extLst>
              <a:ext uri="{FF2B5EF4-FFF2-40B4-BE49-F238E27FC236}">
                <a16:creationId xmlns:a16="http://schemas.microsoft.com/office/drawing/2014/main" id="{A40CC13A-10D1-45EB-BA6E-20992E92BD29}"/>
              </a:ext>
            </a:extLst>
          </p:cNvPr>
          <p:cNvSpPr/>
          <p:nvPr/>
        </p:nvSpPr>
        <p:spPr>
          <a:xfrm>
            <a:off x="1331640" y="5085184"/>
            <a:ext cx="12241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7" name="Прямоугольник 66">
            <a:extLst>
              <a:ext uri="{FF2B5EF4-FFF2-40B4-BE49-F238E27FC236}">
                <a16:creationId xmlns:a16="http://schemas.microsoft.com/office/drawing/2014/main" id="{9F1FA1F6-F995-4576-99E7-574FD59D7618}"/>
              </a:ext>
            </a:extLst>
          </p:cNvPr>
          <p:cNvSpPr/>
          <p:nvPr/>
        </p:nvSpPr>
        <p:spPr>
          <a:xfrm>
            <a:off x="323528" y="3284984"/>
            <a:ext cx="2843596" cy="38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8" name="Прямоугольник 67">
            <a:extLst>
              <a:ext uri="{FF2B5EF4-FFF2-40B4-BE49-F238E27FC236}">
                <a16:creationId xmlns:a16="http://schemas.microsoft.com/office/drawing/2014/main" id="{F39ACFB8-C64B-49A7-9904-4F468C83EF70}"/>
              </a:ext>
            </a:extLst>
          </p:cNvPr>
          <p:cNvSpPr/>
          <p:nvPr/>
        </p:nvSpPr>
        <p:spPr>
          <a:xfrm>
            <a:off x="323528" y="3861048"/>
            <a:ext cx="2843596" cy="38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9" name="Объект 68">
            <a:extLst>
              <a:ext uri="{FF2B5EF4-FFF2-40B4-BE49-F238E27FC236}">
                <a16:creationId xmlns:a16="http://schemas.microsoft.com/office/drawing/2014/main" id="{D1DB2B2F-BE65-45F3-AC6F-7086543FC6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8155089"/>
              </p:ext>
            </p:extLst>
          </p:nvPr>
        </p:nvGraphicFramePr>
        <p:xfrm>
          <a:off x="5508104" y="4005064"/>
          <a:ext cx="2636094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07" name="Equation" r:id="rId7" imgW="1028520" imgH="228600" progId="Equation.DSMT4">
                  <p:embed/>
                </p:oleObj>
              </mc:Choice>
              <mc:Fallback>
                <p:oleObj name="Equation" r:id="rId7" imgW="1028520" imgH="228600" progId="Equation.DSMT4">
                  <p:embed/>
                  <p:pic>
                    <p:nvPicPr>
                      <p:cNvPr id="45" name="Объект 44">
                        <a:extLst>
                          <a:ext uri="{FF2B5EF4-FFF2-40B4-BE49-F238E27FC236}">
                            <a16:creationId xmlns:a16="http://schemas.microsoft.com/office/drawing/2014/main" id="{97315124-8F21-49BD-BD1E-C457B959D31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104" y="4005064"/>
                        <a:ext cx="2636094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Объект 69">
            <a:extLst>
              <a:ext uri="{FF2B5EF4-FFF2-40B4-BE49-F238E27FC236}">
                <a16:creationId xmlns:a16="http://schemas.microsoft.com/office/drawing/2014/main" id="{C6BA1916-D8F2-4FEA-AEAF-71462AEA7C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2580234"/>
              </p:ext>
            </p:extLst>
          </p:nvPr>
        </p:nvGraphicFramePr>
        <p:xfrm>
          <a:off x="5522913" y="4508500"/>
          <a:ext cx="3427412" cy="1116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08" name="Equation" r:id="rId9" imgW="1498320" imgH="444240" progId="Equation.DSMT4">
                  <p:embed/>
                </p:oleObj>
              </mc:Choice>
              <mc:Fallback>
                <p:oleObj name="Equation" r:id="rId9" imgW="1498320" imgH="444240" progId="Equation.DSMT4">
                  <p:embed/>
                  <p:pic>
                    <p:nvPicPr>
                      <p:cNvPr id="48" name="Объект 47">
                        <a:extLst>
                          <a:ext uri="{FF2B5EF4-FFF2-40B4-BE49-F238E27FC236}">
                            <a16:creationId xmlns:a16="http://schemas.microsoft.com/office/drawing/2014/main" id="{81858011-9779-492F-B217-62AA80E5C31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22913" y="4508500"/>
                        <a:ext cx="3427412" cy="1116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" name="Прямоугольник 70">
            <a:extLst>
              <a:ext uri="{FF2B5EF4-FFF2-40B4-BE49-F238E27FC236}">
                <a16:creationId xmlns:a16="http://schemas.microsoft.com/office/drawing/2014/main" id="{B2938F43-3503-4E6A-B591-D780B62A4F54}"/>
              </a:ext>
            </a:extLst>
          </p:cNvPr>
          <p:cNvSpPr/>
          <p:nvPr/>
        </p:nvSpPr>
        <p:spPr>
          <a:xfrm>
            <a:off x="3131840" y="3284984"/>
            <a:ext cx="2232248" cy="415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72" name="Прямая соединительная линия 71">
            <a:extLst>
              <a:ext uri="{FF2B5EF4-FFF2-40B4-BE49-F238E27FC236}">
                <a16:creationId xmlns:a16="http://schemas.microsoft.com/office/drawing/2014/main" id="{A8B63DFD-3F3B-4DCF-A166-CC22C4ACE0D4}"/>
              </a:ext>
            </a:extLst>
          </p:cNvPr>
          <p:cNvCxnSpPr>
            <a:cxnSpLocks/>
          </p:cNvCxnSpPr>
          <p:nvPr/>
        </p:nvCxnSpPr>
        <p:spPr>
          <a:xfrm>
            <a:off x="3203848" y="2492896"/>
            <a:ext cx="0" cy="309634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>
            <a:extLst>
              <a:ext uri="{FF2B5EF4-FFF2-40B4-BE49-F238E27FC236}">
                <a16:creationId xmlns:a16="http://schemas.microsoft.com/office/drawing/2014/main" id="{89633D3D-BC62-4674-ADB5-A3C46C78204D}"/>
              </a:ext>
            </a:extLst>
          </p:cNvPr>
          <p:cNvCxnSpPr>
            <a:cxnSpLocks/>
          </p:cNvCxnSpPr>
          <p:nvPr/>
        </p:nvCxnSpPr>
        <p:spPr>
          <a:xfrm>
            <a:off x="5436096" y="2492896"/>
            <a:ext cx="0" cy="302433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4" name="Объект 73">
            <a:extLst>
              <a:ext uri="{FF2B5EF4-FFF2-40B4-BE49-F238E27FC236}">
                <a16:creationId xmlns:a16="http://schemas.microsoft.com/office/drawing/2014/main" id="{A562D464-B77C-4ECB-BB02-2B7673A2D0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3415559"/>
              </p:ext>
            </p:extLst>
          </p:nvPr>
        </p:nvGraphicFramePr>
        <p:xfrm>
          <a:off x="7740352" y="3356992"/>
          <a:ext cx="1190625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09" name="Equation" r:id="rId11" imgW="533160" imgH="203040" progId="Equation.DSMT4">
                  <p:embed/>
                </p:oleObj>
              </mc:Choice>
              <mc:Fallback>
                <p:oleObj name="Equation" r:id="rId11" imgW="533160" imgH="203040" progId="Equation.DSMT4">
                  <p:embed/>
                  <p:pic>
                    <p:nvPicPr>
                      <p:cNvPr id="51" name="Объект 50">
                        <a:extLst>
                          <a:ext uri="{FF2B5EF4-FFF2-40B4-BE49-F238E27FC236}">
                            <a16:creationId xmlns:a16="http://schemas.microsoft.com/office/drawing/2014/main" id="{9B561FEE-A2A2-4D04-B077-C64D222AF41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40352" y="3356992"/>
                        <a:ext cx="1190625" cy="51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10718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</p:childTnLst>
        </p:cTn>
      </p:par>
    </p:tnLst>
    <p:bldLst>
      <p:bldP spid="59" grpId="0"/>
      <p:bldP spid="65" grpId="0" animBg="1"/>
      <p:bldP spid="66" grpId="0" animBg="1"/>
      <p:bldP spid="67" grpId="0" animBg="1"/>
      <p:bldP spid="68" grpId="0" animBg="1"/>
      <p:bldP spid="7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521911"/>
            <a:ext cx="439248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Двигатель совершил полезную работу, равную 2,3 ꞏ 10⁴ кДж, и при этом израсходовал 2 кг бензина. Вычислите КПД двигателя.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30385" y="386338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7" name="Прямоугольник 6">
            <a:hlinkClick r:id="rId3" action="ppaction://hlinksldjump"/>
          </p:cNvPr>
          <p:cNvSpPr/>
          <p:nvPr/>
        </p:nvSpPr>
        <p:spPr>
          <a:xfrm>
            <a:off x="6706112" y="6068027"/>
            <a:ext cx="1356417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Образец</a:t>
            </a: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rgbClr val="99663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363103" y="3863380"/>
            <a:ext cx="1344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25 %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A26A8597-E80A-4581-9468-9F8BF852A82A}"/>
              </a:ext>
            </a:extLst>
          </p:cNvPr>
          <p:cNvSpPr/>
          <p:nvPr/>
        </p:nvSpPr>
        <p:spPr>
          <a:xfrm>
            <a:off x="333630" y="448753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</a:p>
        </p:txBody>
      </p:sp>
      <p:sp>
        <p:nvSpPr>
          <p:cNvPr id="15" name="Прямоугольник 14">
            <a:hlinkClick r:id="rId4" action="ppaction://hlinksldjump"/>
            <a:extLst>
              <a:ext uri="{FF2B5EF4-FFF2-40B4-BE49-F238E27FC236}">
                <a16:creationId xmlns:a16="http://schemas.microsoft.com/office/drawing/2014/main" id="{B377A5A9-7269-4810-AFB7-C8D6E0B1B99E}"/>
              </a:ext>
            </a:extLst>
          </p:cNvPr>
          <p:cNvSpPr/>
          <p:nvPr/>
        </p:nvSpPr>
        <p:spPr>
          <a:xfrm>
            <a:off x="4355976" y="6121085"/>
            <a:ext cx="230425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Удельная теплота сгорания топлива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69D6002-C32E-4018-A2BF-B0AE3A05A8F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700808"/>
            <a:ext cx="3965013" cy="4005064"/>
          </a:xfrm>
          <a:prstGeom prst="rect">
            <a:avLst/>
          </a:prstGeom>
        </p:spPr>
      </p:pic>
      <p:graphicFrame>
        <p:nvGraphicFramePr>
          <p:cNvPr id="13" name="Объект 12">
            <a:extLst>
              <a:ext uri="{FF2B5EF4-FFF2-40B4-BE49-F238E27FC236}">
                <a16:creationId xmlns:a16="http://schemas.microsoft.com/office/drawing/2014/main" id="{1B3ED4C1-558B-4972-887D-A20077F240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0063374"/>
              </p:ext>
            </p:extLst>
          </p:nvPr>
        </p:nvGraphicFramePr>
        <p:xfrm>
          <a:off x="304800" y="5253038"/>
          <a:ext cx="4029075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1" name="Equation" r:id="rId6" imgW="1841400" imgH="444240" progId="Equation.DSMT4">
                  <p:embed/>
                </p:oleObj>
              </mc:Choice>
              <mc:Fallback>
                <p:oleObj name="Equation" r:id="rId6" imgW="1841400" imgH="444240" progId="Equation.DSMT4">
                  <p:embed/>
                  <p:pic>
                    <p:nvPicPr>
                      <p:cNvPr id="20" name="Объект 19">
                        <a:extLst>
                          <a:ext uri="{FF2B5EF4-FFF2-40B4-BE49-F238E27FC236}">
                            <a16:creationId xmlns:a16="http://schemas.microsoft.com/office/drawing/2014/main" id="{C28737CD-FB38-4001-BE60-83B0488D032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5253038"/>
                        <a:ext cx="4029075" cy="1012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E93BC9EB-8D30-4047-87CC-02A365D17B38}"/>
              </a:ext>
            </a:extLst>
          </p:cNvPr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rgbClr val="5C3D1E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7851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7385" y="1484784"/>
            <a:ext cx="43204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Двигатель, имеющий КПД 25%, совершил работу 32 МДж. Какова масса истраченного дизельного топлива?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44E697A5-895C-46A7-A7C5-B693D7B81B85}"/>
              </a:ext>
            </a:extLst>
          </p:cNvPr>
          <p:cNvSpPr/>
          <p:nvPr/>
        </p:nvSpPr>
        <p:spPr>
          <a:xfrm>
            <a:off x="330385" y="386338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CA4DCAB-1903-4DF5-8450-DF28A51222DE}"/>
              </a:ext>
            </a:extLst>
          </p:cNvPr>
          <p:cNvSpPr txBox="1"/>
          <p:nvPr/>
        </p:nvSpPr>
        <p:spPr>
          <a:xfrm>
            <a:off x="2363103" y="3863380"/>
            <a:ext cx="14168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 кг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2FAFE39A-7EEC-4053-B382-2224AC35C581}"/>
              </a:ext>
            </a:extLst>
          </p:cNvPr>
          <p:cNvSpPr/>
          <p:nvPr/>
        </p:nvSpPr>
        <p:spPr>
          <a:xfrm>
            <a:off x="333630" y="4487530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Подсказка:</a:t>
            </a:r>
          </a:p>
        </p:txBody>
      </p:sp>
      <p:graphicFrame>
        <p:nvGraphicFramePr>
          <p:cNvPr id="26" name="Объект 25">
            <a:extLst>
              <a:ext uri="{FF2B5EF4-FFF2-40B4-BE49-F238E27FC236}">
                <a16:creationId xmlns:a16="http://schemas.microsoft.com/office/drawing/2014/main" id="{3E64F359-C9BC-438F-8A84-2A5902964FB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31640" y="5229200"/>
          <a:ext cx="1468562" cy="11204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5" name="Equation" r:id="rId4" imgW="571320" imgH="419040" progId="Equation.DSMT4">
                  <p:embed/>
                </p:oleObj>
              </mc:Choice>
              <mc:Fallback>
                <p:oleObj name="Equation" r:id="rId4" imgW="571320" imgH="419040" progId="Equation.DSMT4">
                  <p:embed/>
                  <p:pic>
                    <p:nvPicPr>
                      <p:cNvPr id="26" name="Объект 25">
                        <a:extLst>
                          <a:ext uri="{FF2B5EF4-FFF2-40B4-BE49-F238E27FC236}">
                            <a16:creationId xmlns:a16="http://schemas.microsoft.com/office/drawing/2014/main" id="{3E64F359-C9BC-438F-8A84-2A5902964FB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5229200"/>
                        <a:ext cx="1468562" cy="11204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Управляющая кнопка: далее 5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E134D9E9-D1EF-41A7-8260-5FB3E41E26D5}"/>
              </a:ext>
            </a:extLst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rgbClr val="99663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>
            <a:hlinkClick r:id="rId6" action="ppaction://hlinksldjump"/>
            <a:extLst>
              <a:ext uri="{FF2B5EF4-FFF2-40B4-BE49-F238E27FC236}">
                <a16:creationId xmlns:a16="http://schemas.microsoft.com/office/drawing/2014/main" id="{2642CC1D-87F7-43BC-B1A6-DA37E2E40B40}"/>
              </a:ext>
            </a:extLst>
          </p:cNvPr>
          <p:cNvSpPr/>
          <p:nvPr/>
        </p:nvSpPr>
        <p:spPr>
          <a:xfrm>
            <a:off x="4355976" y="6121085"/>
            <a:ext cx="230425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Удельная теплота сгорания топлива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E2F6A90-7FB7-4404-B7D4-B94DCF94A960}"/>
              </a:ext>
            </a:extLst>
          </p:cNvPr>
          <p:cNvSpPr/>
          <p:nvPr/>
        </p:nvSpPr>
        <p:spPr>
          <a:xfrm>
            <a:off x="971600" y="116632"/>
            <a:ext cx="8064896" cy="1008112"/>
          </a:xfrm>
          <a:prstGeom prst="rect">
            <a:avLst/>
          </a:prstGeom>
          <a:solidFill>
            <a:srgbClr val="5C3D1E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Реши задачу на нахождение массы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8CD2CB1B-D050-451A-9088-EA31E1BE58ED}"/>
              </a:ext>
            </a:extLst>
          </p:cNvPr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rgbClr val="5C3D1E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43EF41E-C3D7-4CCF-8D78-9F8765AC246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r="-3280" b="10377"/>
          <a:stretch/>
        </p:blipFill>
        <p:spPr>
          <a:xfrm>
            <a:off x="5004048" y="1700808"/>
            <a:ext cx="3724871" cy="4309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316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8028382" y="6188657"/>
            <a:ext cx="721979" cy="360040"/>
          </a:xfrm>
          <a:prstGeom prst="actionButtonForwardNext">
            <a:avLst/>
          </a:prstGeom>
          <a:solidFill>
            <a:srgbClr val="996633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Прямоугольник 31">
            <a:hlinkClick r:id="rId3" action="ppaction://hlinksldjump"/>
          </p:cNvPr>
          <p:cNvSpPr/>
          <p:nvPr/>
        </p:nvSpPr>
        <p:spPr>
          <a:xfrm>
            <a:off x="6792511" y="6068027"/>
            <a:ext cx="1224138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</a:t>
            </a:r>
          </a:p>
        </p:txBody>
      </p:sp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id="{BB54EB84-0E67-4276-9A98-127B40C6ACA2}"/>
              </a:ext>
            </a:extLst>
          </p:cNvPr>
          <p:cNvSpPr/>
          <p:nvPr/>
        </p:nvSpPr>
        <p:spPr>
          <a:xfrm>
            <a:off x="107504" y="116632"/>
            <a:ext cx="864096" cy="1008112"/>
          </a:xfrm>
          <a:prstGeom prst="rect">
            <a:avLst/>
          </a:prstGeom>
          <a:solidFill>
            <a:srgbClr val="5C3D1E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endParaRPr lang="ru-RU" sz="36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FCF5516-6E2E-4BA3-9786-EFB5A258E26D}"/>
              </a:ext>
            </a:extLst>
          </p:cNvPr>
          <p:cNvSpPr txBox="1"/>
          <p:nvPr/>
        </p:nvSpPr>
        <p:spPr>
          <a:xfrm>
            <a:off x="179512" y="1484784"/>
            <a:ext cx="885677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Определите КПД двигателя автомобиля, которому для выполнения работы 27,6 МДж потребовалось 2 кг бензина.</a:t>
            </a:r>
          </a:p>
        </p:txBody>
      </p:sp>
      <p:cxnSp>
        <p:nvCxnSpPr>
          <p:cNvPr id="54" name="Прямая соединительная линия 53">
            <a:extLst>
              <a:ext uri="{FF2B5EF4-FFF2-40B4-BE49-F238E27FC236}">
                <a16:creationId xmlns:a16="http://schemas.microsoft.com/office/drawing/2014/main" id="{BB30E3F9-73D8-4430-AB28-0534D95BD592}"/>
              </a:ext>
            </a:extLst>
          </p:cNvPr>
          <p:cNvCxnSpPr>
            <a:cxnSpLocks/>
          </p:cNvCxnSpPr>
          <p:nvPr/>
        </p:nvCxnSpPr>
        <p:spPr>
          <a:xfrm flipH="1">
            <a:off x="827584" y="4941168"/>
            <a:ext cx="238872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D4CC70C1-F8DC-4406-A222-D9E7A38BE08A}"/>
              </a:ext>
            </a:extLst>
          </p:cNvPr>
          <p:cNvSpPr txBox="1"/>
          <p:nvPr/>
        </p:nvSpPr>
        <p:spPr>
          <a:xfrm>
            <a:off x="251520" y="4293096"/>
            <a:ext cx="26357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m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 кг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84C07D4-CD46-4858-A087-9DCD92789269}"/>
              </a:ext>
            </a:extLst>
          </p:cNvPr>
          <p:cNvSpPr txBox="1"/>
          <p:nvPr/>
        </p:nvSpPr>
        <p:spPr>
          <a:xfrm>
            <a:off x="1331641" y="5013176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η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 ?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C6163EE-74F6-47B3-9B3F-8F13B6A81697}"/>
              </a:ext>
            </a:extLst>
          </p:cNvPr>
          <p:cNvSpPr txBox="1"/>
          <p:nvPr/>
        </p:nvSpPr>
        <p:spPr>
          <a:xfrm>
            <a:off x="6084168" y="5517232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%</a:t>
            </a:r>
          </a:p>
        </p:txBody>
      </p:sp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id="{0E0074C5-78F3-4C1E-AFE9-629802BE28A3}"/>
              </a:ext>
            </a:extLst>
          </p:cNvPr>
          <p:cNvSpPr/>
          <p:nvPr/>
        </p:nvSpPr>
        <p:spPr>
          <a:xfrm>
            <a:off x="611560" y="2564904"/>
            <a:ext cx="2049458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Дано (5):</a:t>
            </a:r>
          </a:p>
        </p:txBody>
      </p:sp>
      <p:sp>
        <p:nvSpPr>
          <p:cNvPr id="59" name="Прямоугольник 58">
            <a:extLst>
              <a:ext uri="{FF2B5EF4-FFF2-40B4-BE49-F238E27FC236}">
                <a16:creationId xmlns:a16="http://schemas.microsoft.com/office/drawing/2014/main" id="{BBF98F0D-419C-42E4-BFB3-B7B63DD1F2E0}"/>
              </a:ext>
            </a:extLst>
          </p:cNvPr>
          <p:cNvSpPr/>
          <p:nvPr/>
        </p:nvSpPr>
        <p:spPr>
          <a:xfrm>
            <a:off x="5940152" y="2564904"/>
            <a:ext cx="228182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Решение (5):</a:t>
            </a:r>
          </a:p>
        </p:txBody>
      </p:sp>
      <p:graphicFrame>
        <p:nvGraphicFramePr>
          <p:cNvPr id="60" name="Объект 59">
            <a:extLst>
              <a:ext uri="{FF2B5EF4-FFF2-40B4-BE49-F238E27FC236}">
                <a16:creationId xmlns:a16="http://schemas.microsoft.com/office/drawing/2014/main" id="{C102F1DF-250B-48D9-8978-AB9B74FA63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3282767"/>
              </p:ext>
            </p:extLst>
          </p:nvPr>
        </p:nvGraphicFramePr>
        <p:xfrm>
          <a:off x="5535613" y="3068638"/>
          <a:ext cx="2035175" cy="1052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50" name="Equation" r:id="rId4" imgW="863280" imgH="419040" progId="Equation.DSMT4">
                  <p:embed/>
                </p:oleObj>
              </mc:Choice>
              <mc:Fallback>
                <p:oleObj name="Equation" r:id="rId4" imgW="863280" imgH="419040" progId="Equation.DSMT4">
                  <p:embed/>
                  <p:pic>
                    <p:nvPicPr>
                      <p:cNvPr id="62" name="Объект 61">
                        <a:extLst>
                          <a:ext uri="{FF2B5EF4-FFF2-40B4-BE49-F238E27FC236}">
                            <a16:creationId xmlns:a16="http://schemas.microsoft.com/office/drawing/2014/main" id="{C77C62AB-D4AB-4E3C-AC83-3993A49646A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35613" y="3068638"/>
                        <a:ext cx="2035175" cy="1052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" name="TextBox 60">
            <a:extLst>
              <a:ext uri="{FF2B5EF4-FFF2-40B4-BE49-F238E27FC236}">
                <a16:creationId xmlns:a16="http://schemas.microsoft.com/office/drawing/2014/main" id="{53579035-E360-4F93-B518-2DCE9E658CC0}"/>
              </a:ext>
            </a:extLst>
          </p:cNvPr>
          <p:cNvSpPr txBox="1"/>
          <p:nvPr/>
        </p:nvSpPr>
        <p:spPr>
          <a:xfrm>
            <a:off x="251520" y="3717032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q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4,6 ꞏ 10⁷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Дж/кг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80CD4F5-5929-4736-9FE5-1E4A0707C3B2}"/>
              </a:ext>
            </a:extLst>
          </p:cNvPr>
          <p:cNvSpPr txBox="1"/>
          <p:nvPr/>
        </p:nvSpPr>
        <p:spPr>
          <a:xfrm>
            <a:off x="251520" y="3167390"/>
            <a:ext cx="5760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27,6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МДж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27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ꞏ 10⁶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Дж</a:t>
            </a:r>
          </a:p>
        </p:txBody>
      </p:sp>
      <p:sp>
        <p:nvSpPr>
          <p:cNvPr id="63" name="Прямоугольник 62">
            <a:extLst>
              <a:ext uri="{FF2B5EF4-FFF2-40B4-BE49-F238E27FC236}">
                <a16:creationId xmlns:a16="http://schemas.microsoft.com/office/drawing/2014/main" id="{1DFEAD2D-9D29-4626-AE4E-2AAC3027CFF4}"/>
              </a:ext>
            </a:extLst>
          </p:cNvPr>
          <p:cNvSpPr/>
          <p:nvPr/>
        </p:nvSpPr>
        <p:spPr>
          <a:xfrm>
            <a:off x="323528" y="4437112"/>
            <a:ext cx="1707229" cy="325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id="{3E605A36-8DFC-41C8-86AD-DAEE78A511A0}"/>
              </a:ext>
            </a:extLst>
          </p:cNvPr>
          <p:cNvSpPr/>
          <p:nvPr/>
        </p:nvSpPr>
        <p:spPr>
          <a:xfrm>
            <a:off x="1259632" y="5157192"/>
            <a:ext cx="12241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5" name="Прямоугольник 64">
            <a:extLst>
              <a:ext uri="{FF2B5EF4-FFF2-40B4-BE49-F238E27FC236}">
                <a16:creationId xmlns:a16="http://schemas.microsoft.com/office/drawing/2014/main" id="{9055DC83-26E4-4D33-B617-29DB1508B842}"/>
              </a:ext>
            </a:extLst>
          </p:cNvPr>
          <p:cNvSpPr/>
          <p:nvPr/>
        </p:nvSpPr>
        <p:spPr>
          <a:xfrm>
            <a:off x="323528" y="3284984"/>
            <a:ext cx="2843596" cy="38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6" name="Прямоугольник 65">
            <a:extLst>
              <a:ext uri="{FF2B5EF4-FFF2-40B4-BE49-F238E27FC236}">
                <a16:creationId xmlns:a16="http://schemas.microsoft.com/office/drawing/2014/main" id="{3BB668B2-55F7-46D2-A9F1-A76B2402C49C}"/>
              </a:ext>
            </a:extLst>
          </p:cNvPr>
          <p:cNvSpPr/>
          <p:nvPr/>
        </p:nvSpPr>
        <p:spPr>
          <a:xfrm>
            <a:off x="323528" y="3861048"/>
            <a:ext cx="2843596" cy="38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7" name="Объект 66">
            <a:extLst>
              <a:ext uri="{FF2B5EF4-FFF2-40B4-BE49-F238E27FC236}">
                <a16:creationId xmlns:a16="http://schemas.microsoft.com/office/drawing/2014/main" id="{71E8D09F-BB8F-465B-A65A-FBB5427E8B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4590503"/>
              </p:ext>
            </p:extLst>
          </p:nvPr>
        </p:nvGraphicFramePr>
        <p:xfrm>
          <a:off x="5605463" y="4005263"/>
          <a:ext cx="2439987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51" name="Equation" r:id="rId6" imgW="952200" imgH="228600" progId="Equation.DSMT4">
                  <p:embed/>
                </p:oleObj>
              </mc:Choice>
              <mc:Fallback>
                <p:oleObj name="Equation" r:id="rId6" imgW="952200" imgH="228600" progId="Equation.DSMT4">
                  <p:embed/>
                  <p:pic>
                    <p:nvPicPr>
                      <p:cNvPr id="69" name="Объект 68">
                        <a:extLst>
                          <a:ext uri="{FF2B5EF4-FFF2-40B4-BE49-F238E27FC236}">
                            <a16:creationId xmlns:a16="http://schemas.microsoft.com/office/drawing/2014/main" id="{D1DB2B2F-BE65-45F3-AC6F-7086543FC69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5463" y="4005263"/>
                        <a:ext cx="2439987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Объект 67">
            <a:extLst>
              <a:ext uri="{FF2B5EF4-FFF2-40B4-BE49-F238E27FC236}">
                <a16:creationId xmlns:a16="http://schemas.microsoft.com/office/drawing/2014/main" id="{3CE988AE-4893-4495-9F69-44B485CDE9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4443177"/>
              </p:ext>
            </p:extLst>
          </p:nvPr>
        </p:nvGraphicFramePr>
        <p:xfrm>
          <a:off x="5508105" y="4508500"/>
          <a:ext cx="3456384" cy="1116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52" name="Equation" r:id="rId8" imgW="1447560" imgH="444240" progId="Equation.DSMT4">
                  <p:embed/>
                </p:oleObj>
              </mc:Choice>
              <mc:Fallback>
                <p:oleObj name="Equation" r:id="rId8" imgW="1447560" imgH="444240" progId="Equation.DSMT4">
                  <p:embed/>
                  <p:pic>
                    <p:nvPicPr>
                      <p:cNvPr id="70" name="Объект 69">
                        <a:extLst>
                          <a:ext uri="{FF2B5EF4-FFF2-40B4-BE49-F238E27FC236}">
                            <a16:creationId xmlns:a16="http://schemas.microsoft.com/office/drawing/2014/main" id="{C6BA1916-D8F2-4FEA-AEAF-71462AEA7C1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105" y="4508500"/>
                        <a:ext cx="3456384" cy="1116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" name="Прямоугольник 68">
            <a:extLst>
              <a:ext uri="{FF2B5EF4-FFF2-40B4-BE49-F238E27FC236}">
                <a16:creationId xmlns:a16="http://schemas.microsoft.com/office/drawing/2014/main" id="{C512D403-3527-4570-BA35-45FB42B5408B}"/>
              </a:ext>
            </a:extLst>
          </p:cNvPr>
          <p:cNvSpPr/>
          <p:nvPr/>
        </p:nvSpPr>
        <p:spPr>
          <a:xfrm>
            <a:off x="3203848" y="3284984"/>
            <a:ext cx="2232248" cy="415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70" name="Прямая соединительная линия 69">
            <a:extLst>
              <a:ext uri="{FF2B5EF4-FFF2-40B4-BE49-F238E27FC236}">
                <a16:creationId xmlns:a16="http://schemas.microsoft.com/office/drawing/2014/main" id="{943E999E-8230-4705-AB89-870974C91333}"/>
              </a:ext>
            </a:extLst>
          </p:cNvPr>
          <p:cNvCxnSpPr>
            <a:cxnSpLocks/>
          </p:cNvCxnSpPr>
          <p:nvPr/>
        </p:nvCxnSpPr>
        <p:spPr>
          <a:xfrm>
            <a:off x="3203848" y="2492896"/>
            <a:ext cx="0" cy="309634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>
            <a:extLst>
              <a:ext uri="{FF2B5EF4-FFF2-40B4-BE49-F238E27FC236}">
                <a16:creationId xmlns:a16="http://schemas.microsoft.com/office/drawing/2014/main" id="{E802BBE9-6C4A-4167-913C-E77BFF03D8F5}"/>
              </a:ext>
            </a:extLst>
          </p:cNvPr>
          <p:cNvCxnSpPr>
            <a:cxnSpLocks/>
          </p:cNvCxnSpPr>
          <p:nvPr/>
        </p:nvCxnSpPr>
        <p:spPr>
          <a:xfrm>
            <a:off x="5436096" y="2492896"/>
            <a:ext cx="0" cy="302433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2" name="Объект 71">
            <a:extLst>
              <a:ext uri="{FF2B5EF4-FFF2-40B4-BE49-F238E27FC236}">
                <a16:creationId xmlns:a16="http://schemas.microsoft.com/office/drawing/2014/main" id="{DD965E0B-4305-49A1-BEBB-F60869156D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0267911"/>
              </p:ext>
            </p:extLst>
          </p:nvPr>
        </p:nvGraphicFramePr>
        <p:xfrm>
          <a:off x="7740352" y="3356992"/>
          <a:ext cx="1190625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53" name="Equation" r:id="rId10" imgW="533160" imgH="203040" progId="Equation.DSMT4">
                  <p:embed/>
                </p:oleObj>
              </mc:Choice>
              <mc:Fallback>
                <p:oleObj name="Equation" r:id="rId10" imgW="533160" imgH="203040" progId="Equation.DSMT4">
                  <p:embed/>
                  <p:pic>
                    <p:nvPicPr>
                      <p:cNvPr id="74" name="Объект 73">
                        <a:extLst>
                          <a:ext uri="{FF2B5EF4-FFF2-40B4-BE49-F238E27FC236}">
                            <a16:creationId xmlns:a16="http://schemas.microsoft.com/office/drawing/2014/main" id="{A562D464-B77C-4ECB-BB02-2B7673A2D0A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40352" y="3356992"/>
                        <a:ext cx="1190625" cy="51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" name="Прямоугольник 72">
            <a:hlinkClick r:id="rId12" action="ppaction://hlinksldjump"/>
            <a:extLst>
              <a:ext uri="{FF2B5EF4-FFF2-40B4-BE49-F238E27FC236}">
                <a16:creationId xmlns:a16="http://schemas.microsoft.com/office/drawing/2014/main" id="{934829B1-3078-4932-B647-5BFB7554D01D}"/>
              </a:ext>
            </a:extLst>
          </p:cNvPr>
          <p:cNvSpPr/>
          <p:nvPr/>
        </p:nvSpPr>
        <p:spPr>
          <a:xfrm>
            <a:off x="4355976" y="6121085"/>
            <a:ext cx="2304256" cy="504056"/>
          </a:xfrm>
          <a:prstGeom prst="rect">
            <a:avLst/>
          </a:prstGeom>
          <a:solidFill>
            <a:schemeClr val="bg1">
              <a:lumMod val="85000"/>
            </a:schemeClr>
          </a:solidFill>
          <a:ln w="444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Удельная теплота сгорания топлива</a:t>
            </a:r>
          </a:p>
        </p:txBody>
      </p:sp>
    </p:spTree>
    <p:extLst>
      <p:ext uri="{BB962C8B-B14F-4D97-AF65-F5344CB8AC3E}">
        <p14:creationId xmlns:p14="http://schemas.microsoft.com/office/powerpoint/2010/main" val="1603200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</p:childTnLst>
        </p:cTn>
      </p:par>
    </p:tnLst>
    <p:bldLst>
      <p:bldP spid="57" grpId="0"/>
      <p:bldP spid="63" grpId="0" animBg="1"/>
      <p:bldP spid="64" grpId="0" animBg="1"/>
      <p:bldP spid="65" grpId="0" animBg="1"/>
      <p:bldP spid="66" grpId="0" animBg="1"/>
      <p:bldP spid="6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2102</TotalTime>
  <Words>434</Words>
  <Application>Microsoft Office PowerPoint</Application>
  <PresentationFormat>Экран (4:3)</PresentationFormat>
  <Paragraphs>84</Paragraphs>
  <Slides>13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Times New Roman</vt:lpstr>
      <vt:lpstr>Тема Office</vt:lpstr>
      <vt:lpstr>Equation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68</cp:revision>
  <dcterms:created xsi:type="dcterms:W3CDTF">2022-12-13T10:27:38Z</dcterms:created>
  <dcterms:modified xsi:type="dcterms:W3CDTF">2024-04-21T02:12:30Z</dcterms:modified>
</cp:coreProperties>
</file>