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2" r:id="rId6"/>
    <p:sldId id="263" r:id="rId7"/>
    <p:sldId id="264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  <a:srgbClr val="E4E4E4"/>
    <a:srgbClr val="E6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C84BAF-A2C1-4394-B45B-2D7EA2EE29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844824"/>
            <a:ext cx="6264696" cy="4292296"/>
          </a:xfrm>
          <a:prstGeom prst="rect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</p:pic>
      <p:sp>
        <p:nvSpPr>
          <p:cNvPr id="8" name="Прямоугольник 7"/>
          <p:cNvSpPr/>
          <p:nvPr userDrawn="1"/>
        </p:nvSpPr>
        <p:spPr>
          <a:xfrm>
            <a:off x="4852394" y="129406"/>
            <a:ext cx="4147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ФИЗИКА - 8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95935" y="-9094"/>
            <a:ext cx="3228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Учимся </a:t>
            </a:r>
          </a:p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решать задачи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395536" y="1556792"/>
            <a:ext cx="3490507" cy="830997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 Ома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34076" y="6485150"/>
            <a:ext cx="7076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sz="16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М.Н. МБОУ СОШ №256 ГО ЗАТО Фокино Приморский край</a:t>
            </a:r>
          </a:p>
        </p:txBody>
      </p:sp>
    </p:spTree>
    <p:extLst>
      <p:ext uri="{BB962C8B-B14F-4D97-AF65-F5344CB8AC3E}">
        <p14:creationId xmlns:p14="http://schemas.microsoft.com/office/powerpoint/2010/main" val="329363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72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558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49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20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008112"/>
          </a:xfrm>
          <a:prstGeom prst="rect">
            <a:avLst/>
          </a:prstGeom>
          <a:solidFill>
            <a:srgbClr val="EEEEEE"/>
          </a:solidFill>
          <a:ln w="508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255508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 по образцу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7504" y="1448780"/>
            <a:ext cx="4464496" cy="5112568"/>
          </a:xfrm>
          <a:prstGeom prst="rect">
            <a:avLst/>
          </a:prstGeom>
          <a:solidFill>
            <a:srgbClr val="EEEEEE"/>
          </a:solidFill>
          <a:ln w="508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9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152128"/>
          </a:xfrm>
          <a:prstGeom prst="rect">
            <a:avLst/>
          </a:prstGeom>
          <a:solidFill>
            <a:srgbClr val="EEEEEE"/>
          </a:solidFill>
          <a:ln w="508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C3A27F-676C-4537-826B-2CA5F8BEED47}"/>
              </a:ext>
            </a:extLst>
          </p:cNvPr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184055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8928992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Теоретический материал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79891156"/>
              </p:ext>
            </p:extLst>
          </p:nvPr>
        </p:nvGraphicFramePr>
        <p:xfrm>
          <a:off x="323528" y="1580452"/>
          <a:ext cx="8568952" cy="3833976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376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70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9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81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Название величины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Обозначение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Единицы измерения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Сила тока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r>
                        <a:rPr lang="en-US" sz="2800" b="1" i="1" dirty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algn="ctr"/>
                      <a:r>
                        <a:rPr lang="ru-RU" sz="3200" b="1" i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Напряжение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r>
                        <a:rPr lang="en-US" sz="2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6196">
                <a:tc>
                  <a:txBody>
                    <a:bodyPr/>
                    <a:lstStyle/>
                    <a:p>
                      <a:pPr algn="ctr"/>
                      <a:endParaRPr lang="en-US" sz="800" b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Сопротивление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654150990"/>
              </p:ext>
            </p:extLst>
          </p:nvPr>
        </p:nvGraphicFramePr>
        <p:xfrm>
          <a:off x="7175500" y="2406650"/>
          <a:ext cx="936625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Equation" r:id="rId3" imgW="419040" imgH="393480" progId="Equation.DSMT4">
                  <p:embed/>
                </p:oleObj>
              </mc:Choice>
              <mc:Fallback>
                <p:oleObj name="Equation" r:id="rId3" imgW="419040" imgH="393480" progId="Equation.DSMT4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0" y="2406650"/>
                        <a:ext cx="936625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73566448"/>
              </p:ext>
            </p:extLst>
          </p:nvPr>
        </p:nvGraphicFramePr>
        <p:xfrm>
          <a:off x="7145338" y="3630613"/>
          <a:ext cx="10509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Equation" r:id="rId5" imgW="469800" imgH="177480" progId="Equation.DSMT4">
                  <p:embed/>
                </p:oleObj>
              </mc:Choice>
              <mc:Fallback>
                <p:oleObj name="Equation" r:id="rId5" imgW="469800" imgH="177480" progId="Equation.DSMT4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5338" y="3630613"/>
                        <a:ext cx="105092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242367367"/>
              </p:ext>
            </p:extLst>
          </p:nvPr>
        </p:nvGraphicFramePr>
        <p:xfrm>
          <a:off x="7172325" y="4371975"/>
          <a:ext cx="993775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Equation" r:id="rId7" imgW="444240" imgH="393480" progId="Equation.DSMT4">
                  <p:embed/>
                </p:oleObj>
              </mc:Choice>
              <mc:Fallback>
                <p:oleObj name="Equation" r:id="rId7" imgW="444240" imgH="393480" progId="Equation.DSMT4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2325" y="4371975"/>
                        <a:ext cx="993775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197CFDC-CDE4-420B-A345-99F4F365AB82}"/>
              </a:ext>
            </a:extLst>
          </p:cNvPr>
          <p:cNvSpPr txBox="1"/>
          <p:nvPr userDrawn="1"/>
        </p:nvSpPr>
        <p:spPr>
          <a:xfrm>
            <a:off x="323528" y="5805264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 = 0,001 А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33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4536504" cy="72008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980728"/>
            <a:ext cx="4392488" cy="576064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06C94A-FCCF-4E4F-8E49-24F6DB69DD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792" y="4101701"/>
            <a:ext cx="1809664" cy="25842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69A6AC-AF05-4106-9ADC-94B421FA72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7419">
            <a:off x="164384" y="3990529"/>
            <a:ext cx="1825174" cy="25490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D25B0EB-97AA-485C-9474-F5CA4B897D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56792"/>
            <a:ext cx="4583141" cy="3140168"/>
          </a:xfrm>
          <a:prstGeom prst="rect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6EE30F-B11C-4FF7-A820-9E2E4C137C3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0200">
            <a:off x="3493383" y="3892964"/>
            <a:ext cx="1758969" cy="263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9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B98AD8-78FE-4973-9D8D-6C02BBB5201E}"/>
              </a:ext>
            </a:extLst>
          </p:cNvPr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40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7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6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16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50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4.jpg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slide" Target="slide2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9.jpeg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6.png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2.jpg"/><Relationship Id="rId5" Type="http://schemas.openxmlformats.org/officeDocument/2006/relationships/image" Target="../media/image31.wmf"/><Relationship Id="rId4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y.org/src2/576/5765076.jpg" TargetMode="External"/><Relationship Id="rId3" Type="http://schemas.openxmlformats.org/officeDocument/2006/relationships/hyperlink" Target="https://data.pencup.ru/uploaded-images/233-1548919081.985279.png" TargetMode="External"/><Relationship Id="rId7" Type="http://schemas.openxmlformats.org/officeDocument/2006/relationships/hyperlink" Target="https://electro-lite.ru/upload/iblock/de7/de7eda4c4675007fbfa46c73d0a1a50e.png" TargetMode="External"/><Relationship Id="rId12" Type="http://schemas.openxmlformats.org/officeDocument/2006/relationships/hyperlink" Target="http://karmanform.ucoz.ru/" TargetMode="External"/><Relationship Id="rId2" Type="http://schemas.openxmlformats.org/officeDocument/2006/relationships/hyperlink" Target="https://sun6-21.userapi.com/impg/c855524/v855524938/1aed4e/r8Bs4LRDsF8.jpg?size=1280x877&amp;quality=96&amp;sign=8ae12d76fb17bf8e7429942dc50866bb&amp;c_uniq_tag=NXyXxOtmkDf-ifaSzsB8Jep4XpDDVLxPivTUO6SSAwg&amp;type=album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8&#1082;&#1083;&#1072;&#1089;&#1089;.&#1088;&#1092;/wp-content/uploads/2019/04/2020-01-30_12-07-50.jpg" TargetMode="External"/><Relationship Id="rId11" Type="http://schemas.openxmlformats.org/officeDocument/2006/relationships/hyperlink" Target="https://i.baraholka.com.ru/files/3/2/3237552_1.jpg" TargetMode="External"/><Relationship Id="rId5" Type="http://schemas.openxmlformats.org/officeDocument/2006/relationships/hyperlink" Target="https://cdn141.picsart.com/295546890157211.png" TargetMode="External"/><Relationship Id="rId10" Type="http://schemas.openxmlformats.org/officeDocument/2006/relationships/hyperlink" Target="https://papik.pro/uploads/posts/2023-02/1675553579_papik-pro-p-voltmetr-risunok-46.jpg" TargetMode="External"/><Relationship Id="rId4" Type="http://schemas.openxmlformats.org/officeDocument/2006/relationships/hyperlink" Target="https://theslide.ru/img/tmb/5/459643/b8f94aaccf8c3ea73e77e79833137ffd-800x.jpg" TargetMode="External"/><Relationship Id="rId9" Type="http://schemas.openxmlformats.org/officeDocument/2006/relationships/hyperlink" Target="https://star-twin.ru/800/600/http/i.pinimg.com/originals/75/2e/52/752e52ab396126c77bbc6db84923d50b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4.bin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slide" Target="slide2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jpg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jpeg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327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определения силы тока: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1458848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Напряжение на зажимах лампы карманного фонаря 6 В, сопротивление спирали лампы 30 Ом. Чему равна сила тока?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79F5795-C3C7-44F8-AACD-8F0F2F9D11DE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F44B7C0-8CE3-47DE-A864-0B905DFD4EA4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C4F7BB-5E7F-4577-BFBF-D6F64719BA51}"/>
              </a:ext>
            </a:extLst>
          </p:cNvPr>
          <p:cNvSpPr txBox="1"/>
          <p:nvPr/>
        </p:nvSpPr>
        <p:spPr>
          <a:xfrm>
            <a:off x="2339752" y="421270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0,2 А</a:t>
            </a:r>
          </a:p>
        </p:txBody>
      </p:sp>
      <p:graphicFrame>
        <p:nvGraphicFramePr>
          <p:cNvPr id="25" name="Объект 24">
            <a:extLst>
              <a:ext uri="{FF2B5EF4-FFF2-40B4-BE49-F238E27FC236}">
                <a16:creationId xmlns:a16="http://schemas.microsoft.com/office/drawing/2014/main" id="{AADC61A9-FAC2-415A-AA55-C0699CC6B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164757"/>
              </p:ext>
            </p:extLst>
          </p:nvPr>
        </p:nvGraphicFramePr>
        <p:xfrm>
          <a:off x="2051720" y="5373216"/>
          <a:ext cx="156368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Equation" r:id="rId4" imgW="698400" imgH="393480" progId="Equation.DSMT4">
                  <p:embed/>
                </p:oleObj>
              </mc:Choice>
              <mc:Fallback>
                <p:oleObj name="Equation" r:id="rId4" imgW="698400" imgH="393480" progId="Equation.DSMT4">
                  <p:embed/>
                  <p:pic>
                    <p:nvPicPr>
                      <p:cNvPr id="25" name="Объект 24">
                        <a:extLst>
                          <a:ext uri="{FF2B5EF4-FFF2-40B4-BE49-F238E27FC236}">
                            <a16:creationId xmlns:a16="http://schemas.microsoft.com/office/drawing/2014/main" id="{AADC61A9-FAC2-415A-AA55-C0699CC6B8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5373216"/>
                        <a:ext cx="156368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D8337F1-E036-4C08-A234-C5D5C9DA5B2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3" t="20980" r="4395" b="16288"/>
          <a:stretch/>
        </p:blipFill>
        <p:spPr>
          <a:xfrm rot="20039628">
            <a:off x="5019881" y="2524302"/>
            <a:ext cx="3721682" cy="269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1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65388" y="1419816"/>
            <a:ext cx="88711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сопротивление проводника, если при напряжении 110 В сила тока в нём 2 А.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4725144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110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400506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4869160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15816" y="5661248"/>
            <a:ext cx="2771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55 Ом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(4):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95536" y="4077072"/>
            <a:ext cx="2032833" cy="524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3429000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5" y="2780928"/>
            <a:ext cx="1" cy="26642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395536" y="486916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949406"/>
              </p:ext>
            </p:extLst>
          </p:nvPr>
        </p:nvGraphicFramePr>
        <p:xfrm>
          <a:off x="2915816" y="3284984"/>
          <a:ext cx="2128837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4" imgW="952200" imgH="393480" progId="Equation.DSMT4">
                  <p:embed/>
                </p:oleObj>
              </mc:Choice>
              <mc:Fallback>
                <p:oleObj name="Equation" r:id="rId4" imgW="952200" imgH="39348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284984"/>
                        <a:ext cx="2128837" cy="98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>
            <a:extLst>
              <a:ext uri="{FF2B5EF4-FFF2-40B4-BE49-F238E27FC236}">
                <a16:creationId xmlns:a16="http://schemas.microsoft.com/office/drawing/2014/main" id="{ABCB40DB-D75D-40DD-A3D1-843788A792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270561"/>
              </p:ext>
            </p:extLst>
          </p:nvPr>
        </p:nvGraphicFramePr>
        <p:xfrm>
          <a:off x="2886075" y="4365625"/>
          <a:ext cx="1446213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Equation" r:id="rId6" imgW="647640" imgH="393480" progId="Equation.DSMT4">
                  <p:embed/>
                </p:oleObj>
              </mc:Choice>
              <mc:Fallback>
                <p:oleObj name="Equation" r:id="rId6" imgW="647640" imgH="39348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6075" y="4365625"/>
                        <a:ext cx="1446213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9394AC8-381E-42F3-AE22-5A36C0A4E34E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70E1DE2-664F-4866-986D-2960DB2B2634}"/>
              </a:ext>
            </a:extLst>
          </p:cNvPr>
          <p:cNvSpPr/>
          <p:nvPr/>
        </p:nvSpPr>
        <p:spPr>
          <a:xfrm>
            <a:off x="4067945" y="3356992"/>
            <a:ext cx="129614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7B8EB6-56D3-4EC9-B63D-450B060CE6D8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933056"/>
            <a:ext cx="468745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66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8" grpId="0" animBg="1"/>
      <p:bldP spid="35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484784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сопротивление спирали электроплитки, сила тока в которой 4 А при напряжении 220 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339752" y="4212704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55 Ом</a:t>
            </a:r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9A44982E-918F-44D3-A72F-4E9E77DD8E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633979"/>
              </p:ext>
            </p:extLst>
          </p:nvPr>
        </p:nvGraphicFramePr>
        <p:xfrm>
          <a:off x="2051720" y="5445224"/>
          <a:ext cx="156051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Equation" r:id="rId4" imgW="698400" imgH="393480" progId="Equation.DSMT4">
                  <p:embed/>
                </p:oleObj>
              </mc:Choice>
              <mc:Fallback>
                <p:oleObj name="Equation" r:id="rId4" imgW="698400" imgH="393480" progId="Equation.DSMT4">
                  <p:embed/>
                  <p:pic>
                    <p:nvPicPr>
                      <p:cNvPr id="15" name="Объект 14">
                        <a:extLst>
                          <a:ext uri="{FF2B5EF4-FFF2-40B4-BE49-F238E27FC236}">
                            <a16:creationId xmlns:a16="http://schemas.microsoft.com/office/drawing/2014/main" id="{9A44982E-918F-44D3-A72F-4E9E77DD8E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5445224"/>
                        <a:ext cx="1560512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56A3001-785B-4999-B9A1-AFC1DD3071A1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04D9C08-B227-42DC-98A8-1E9D5735CF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276872"/>
            <a:ext cx="4128459" cy="3096344"/>
          </a:xfrm>
          <a:prstGeom prst="rect">
            <a:avLst/>
          </a:prstGeom>
          <a:ln w="508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0125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определения напряжения: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1458848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напряжение в спирали электрической лампочки, если её сопротивление 240 Ом, а сила тока в ней 0,5 А. 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79F5795-C3C7-44F8-AACD-8F0F2F9D11DE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F44B7C0-8CE3-47DE-A864-0B905DFD4EA4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C4F7BB-5E7F-4577-BFBF-D6F64719BA51}"/>
              </a:ext>
            </a:extLst>
          </p:cNvPr>
          <p:cNvSpPr txBox="1"/>
          <p:nvPr/>
        </p:nvSpPr>
        <p:spPr>
          <a:xfrm>
            <a:off x="2339752" y="421270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120 В</a:t>
            </a:r>
          </a:p>
        </p:txBody>
      </p:sp>
      <p:graphicFrame>
        <p:nvGraphicFramePr>
          <p:cNvPr id="25" name="Объект 24">
            <a:extLst>
              <a:ext uri="{FF2B5EF4-FFF2-40B4-BE49-F238E27FC236}">
                <a16:creationId xmlns:a16="http://schemas.microsoft.com/office/drawing/2014/main" id="{AADC61A9-FAC2-415A-AA55-C0699CC6B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588658"/>
              </p:ext>
            </p:extLst>
          </p:nvPr>
        </p:nvGraphicFramePr>
        <p:xfrm>
          <a:off x="858838" y="5732463"/>
          <a:ext cx="299308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Equation" r:id="rId4" imgW="1231560" imgH="203040" progId="Equation.DSMT4">
                  <p:embed/>
                </p:oleObj>
              </mc:Choice>
              <mc:Fallback>
                <p:oleObj name="Equation" r:id="rId4" imgW="1231560" imgH="203040" progId="Equation.DSMT4">
                  <p:embed/>
                  <p:pic>
                    <p:nvPicPr>
                      <p:cNvPr id="25" name="Объект 24">
                        <a:extLst>
                          <a:ext uri="{FF2B5EF4-FFF2-40B4-BE49-F238E27FC236}">
                            <a16:creationId xmlns:a16="http://schemas.microsoft.com/office/drawing/2014/main" id="{AADC61A9-FAC2-415A-AA55-C0699CC6B8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838" y="5732463"/>
                        <a:ext cx="2993082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671B1FE-3AD3-443C-83CA-7FBCCEC8B2AB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EA3FFA5-59F8-48E5-9E63-8528F0FCEC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568" y="1268760"/>
            <a:ext cx="4464496" cy="432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0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определения силы тока: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1458848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Напряжение на двигателе троллейбуса 550 В, сопротивление его обмотки 2,75 Ом. Чему равна сила тока?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79F5795-C3C7-44F8-AACD-8F0F2F9D11DE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F44B7C0-8CE3-47DE-A864-0B905DFD4EA4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C4F7BB-5E7F-4577-BFBF-D6F64719BA51}"/>
              </a:ext>
            </a:extLst>
          </p:cNvPr>
          <p:cNvSpPr txBox="1"/>
          <p:nvPr/>
        </p:nvSpPr>
        <p:spPr>
          <a:xfrm>
            <a:off x="2339752" y="421270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200 А</a:t>
            </a:r>
          </a:p>
        </p:txBody>
      </p:sp>
      <p:graphicFrame>
        <p:nvGraphicFramePr>
          <p:cNvPr id="25" name="Объект 24">
            <a:extLst>
              <a:ext uri="{FF2B5EF4-FFF2-40B4-BE49-F238E27FC236}">
                <a16:creationId xmlns:a16="http://schemas.microsoft.com/office/drawing/2014/main" id="{AADC61A9-FAC2-415A-AA55-C0699CC6B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007567"/>
              </p:ext>
            </p:extLst>
          </p:nvPr>
        </p:nvGraphicFramePr>
        <p:xfrm>
          <a:off x="1979712" y="5445224"/>
          <a:ext cx="1820862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Equation" r:id="rId4" imgW="812520" imgH="419040" progId="Equation.DSMT4">
                  <p:embed/>
                </p:oleObj>
              </mc:Choice>
              <mc:Fallback>
                <p:oleObj name="Equation" r:id="rId4" imgW="812520" imgH="419040" progId="Equation.DSMT4">
                  <p:embed/>
                  <p:pic>
                    <p:nvPicPr>
                      <p:cNvPr id="25" name="Объект 24">
                        <a:extLst>
                          <a:ext uri="{FF2B5EF4-FFF2-40B4-BE49-F238E27FC236}">
                            <a16:creationId xmlns:a16="http://schemas.microsoft.com/office/drawing/2014/main" id="{AADC61A9-FAC2-415A-AA55-C0699CC6B8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5445224"/>
                        <a:ext cx="1820862" cy="1055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749539-F00A-4E63-942E-6AB17C589D1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44824"/>
            <a:ext cx="4307597" cy="338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6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183" y="1196752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2"/>
              </a:rPr>
              <a:t>Титульный слайд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3367" y="1566567"/>
            <a:ext cx="2009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3"/>
              </a:rPr>
              <a:t>Резистор картинка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3367" y="1946343"/>
            <a:ext cx="1425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4"/>
              </a:rPr>
              <a:t>Напряжение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27320" y="1562761"/>
            <a:ext cx="1157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5"/>
              </a:rPr>
              <a:t>Лампочка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3367" y="2315675"/>
            <a:ext cx="2849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6"/>
              </a:rPr>
              <a:t>Измерение сопротивления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39619" y="1196752"/>
            <a:ext cx="1731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7"/>
              </a:rPr>
              <a:t>Кабель медный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2636912"/>
            <a:ext cx="2066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8"/>
              </a:rPr>
              <a:t>Столб с проводами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73905" y="3389023"/>
            <a:ext cx="1317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9"/>
              </a:rPr>
              <a:t>Троллейбус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339619" y="1946343"/>
            <a:ext cx="1214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0"/>
              </a:rPr>
              <a:t>Вольтметр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3905" y="3037015"/>
            <a:ext cx="2993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11"/>
              </a:rPr>
              <a:t>Электроплитка со спиралью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91507" y="6381328"/>
            <a:ext cx="2865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12"/>
              </a:rPr>
              <a:t>http://karmanform.ucoz.ru/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14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7072128" y="6191557"/>
            <a:ext cx="720080" cy="360040"/>
          </a:xfrm>
          <a:prstGeom prst="actionButtonReturn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89215" y="6191556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3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792A5A0-F4C5-4801-839F-39BA000157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529" y="3140968"/>
            <a:ext cx="4601938" cy="17487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5388" y="1419816"/>
            <a:ext cx="88711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Какова сила тока в резисторе, если его сопротивление 12 Ом, а напряжение на нём 120 В?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4725144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400506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120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4869160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15816" y="5661248"/>
            <a:ext cx="2771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(3):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23528" y="4077072"/>
            <a:ext cx="2032833" cy="524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23528" y="3441652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4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5" y="2780928"/>
            <a:ext cx="1" cy="26642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467544" y="486916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437394"/>
              </p:ext>
            </p:extLst>
          </p:nvPr>
        </p:nvGraphicFramePr>
        <p:xfrm>
          <a:off x="3203848" y="3356992"/>
          <a:ext cx="936625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5" imgW="419040" imgH="393480" progId="Equation.DSMT4">
                  <p:embed/>
                </p:oleObj>
              </mc:Choice>
              <mc:Fallback>
                <p:oleObj name="Equation" r:id="rId5" imgW="419040" imgH="393480" progId="Equation.DSMT4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3356992"/>
                        <a:ext cx="936625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>
            <a:extLst>
              <a:ext uri="{FF2B5EF4-FFF2-40B4-BE49-F238E27FC236}">
                <a16:creationId xmlns:a16="http://schemas.microsoft.com/office/drawing/2014/main" id="{ABCB40DB-D75D-40DD-A3D1-843788A792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811910"/>
              </p:ext>
            </p:extLst>
          </p:nvPr>
        </p:nvGraphicFramePr>
        <p:xfrm>
          <a:off x="3203848" y="4437112"/>
          <a:ext cx="1531938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7" imgW="685800" imgH="393480" progId="Equation.DSMT4">
                  <p:embed/>
                </p:oleObj>
              </mc:Choice>
              <mc:Fallback>
                <p:oleObj name="Equation" r:id="rId7" imgW="685800" imgH="39348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4437112"/>
                        <a:ext cx="1531938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816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8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484784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Напряжение на зажимах лампы карманного фонаря 12 В, сопротивление спирали лампы 24 Ом.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Чему равна сила тока?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339752" y="421270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0,5 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5435614-7005-44F2-A7D3-9D65A126F5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039628">
            <a:off x="5019881" y="2524302"/>
            <a:ext cx="3721682" cy="2695075"/>
          </a:xfrm>
          <a:prstGeom prst="rect">
            <a:avLst/>
          </a:prstGeom>
        </p:spPr>
      </p:pic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9A44982E-918F-44D3-A72F-4E9E77DD8E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697717"/>
              </p:ext>
            </p:extLst>
          </p:nvPr>
        </p:nvGraphicFramePr>
        <p:xfrm>
          <a:off x="2254250" y="5373688"/>
          <a:ext cx="1560513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5" imgW="698400" imgH="393480" progId="Equation.DSMT4">
                  <p:embed/>
                </p:oleObj>
              </mc:Choice>
              <mc:Fallback>
                <p:oleObj name="Equation" r:id="rId5" imgW="698400" imgH="39348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250" y="5373688"/>
                        <a:ext cx="1560513" cy="98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32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определения напряжения: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1458848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напряжение на концах проводника сопротивлением 15 ом, если сила тока в проводнике 0,5 А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202496F-F024-41A2-93BC-FB8CC97DA8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68" t="29646" r="3200" b="16844"/>
          <a:stretch/>
        </p:blipFill>
        <p:spPr>
          <a:xfrm>
            <a:off x="5140959" y="1772816"/>
            <a:ext cx="3480239" cy="3551024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79F5795-C3C7-44F8-AACD-8F0F2F9D11DE}"/>
              </a:ext>
            </a:extLst>
          </p:cNvPr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F44B7C0-8CE3-47DE-A864-0B905DFD4EA4}"/>
              </a:ext>
            </a:extLst>
          </p:cNvPr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C4F7BB-5E7F-4577-BFBF-D6F64719BA51}"/>
              </a:ext>
            </a:extLst>
          </p:cNvPr>
          <p:cNvSpPr txBox="1"/>
          <p:nvPr/>
        </p:nvSpPr>
        <p:spPr>
          <a:xfrm>
            <a:off x="2339752" y="421270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7,5 В</a:t>
            </a:r>
          </a:p>
        </p:txBody>
      </p:sp>
      <p:graphicFrame>
        <p:nvGraphicFramePr>
          <p:cNvPr id="25" name="Объект 24">
            <a:extLst>
              <a:ext uri="{FF2B5EF4-FFF2-40B4-BE49-F238E27FC236}">
                <a16:creationId xmlns:a16="http://schemas.microsoft.com/office/drawing/2014/main" id="{AADC61A9-FAC2-415A-AA55-C0699CC6B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758620"/>
              </p:ext>
            </p:extLst>
          </p:nvPr>
        </p:nvGraphicFramePr>
        <p:xfrm>
          <a:off x="971600" y="5733256"/>
          <a:ext cx="252888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5" imgW="1130040" imgH="203040" progId="Equation.DSMT4">
                  <p:embed/>
                </p:oleObj>
              </mc:Choice>
              <mc:Fallback>
                <p:oleObj name="Equation" r:id="rId5" imgW="1130040" imgH="203040" progId="Equation.DSMT4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733256"/>
                        <a:ext cx="2528887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201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определение сопротивления: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1556792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сопротивление электрической лампы, сила тока которой 0,2 А при напряжении 220 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1100 Ом 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27C4DEF-EF1C-4403-8DEC-3C806EC996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568" y="1268760"/>
            <a:ext cx="4464496" cy="4320165"/>
          </a:xfrm>
          <a:prstGeom prst="rect">
            <a:avLst/>
          </a:prstGeom>
        </p:spPr>
      </p:pic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EC0E1911-E07F-4BF4-A1F8-59FDBD4E0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020371"/>
              </p:ext>
            </p:extLst>
          </p:nvPr>
        </p:nvGraphicFramePr>
        <p:xfrm>
          <a:off x="2051720" y="5445224"/>
          <a:ext cx="156210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Equation" r:id="rId5" imgW="698400" imgH="419040" progId="Equation.DSMT4">
                  <p:embed/>
                </p:oleObj>
              </mc:Choice>
              <mc:Fallback>
                <p:oleObj name="Equation" r:id="rId5" imgW="698400" imgH="419040" progId="Equation.DSMT4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5445224"/>
                        <a:ext cx="1562100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25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112AE5-4DC1-4265-9985-FC8F100DAF62}"/>
              </a:ext>
            </a:extLst>
          </p:cNvPr>
          <p:cNvSpPr txBox="1"/>
          <p:nvPr/>
        </p:nvSpPr>
        <p:spPr>
          <a:xfrm>
            <a:off x="165388" y="1419816"/>
            <a:ext cx="8978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Сопротивление проводника 6 Ом, а сила тока в нём 0,2 А. Определите напряжение на концах проводника.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EC9F82FE-9DED-485C-8C8F-3FCFE992157D}"/>
              </a:ext>
            </a:extLst>
          </p:cNvPr>
          <p:cNvCxnSpPr>
            <a:cxnSpLocks/>
          </p:cNvCxnSpPr>
          <p:nvPr/>
        </p:nvCxnSpPr>
        <p:spPr>
          <a:xfrm flipH="1">
            <a:off x="323528" y="4725144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42112C0-41E3-4328-86F7-330A138EFAC0}"/>
              </a:ext>
            </a:extLst>
          </p:cNvPr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0ECBF09-48A9-466A-9741-41252E17658C}"/>
              </a:ext>
            </a:extLst>
          </p:cNvPr>
          <p:cNvSpPr txBox="1"/>
          <p:nvPr/>
        </p:nvSpPr>
        <p:spPr>
          <a:xfrm>
            <a:off x="467544" y="400506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0,2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A87CAF7-3E36-4552-A33E-99CEDA2742A6}"/>
              </a:ext>
            </a:extLst>
          </p:cNvPr>
          <p:cNvSpPr txBox="1"/>
          <p:nvPr/>
        </p:nvSpPr>
        <p:spPr>
          <a:xfrm>
            <a:off x="467544" y="4869160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921A9C-3AA5-4DC5-A4C2-6C9A864BC1BE}"/>
              </a:ext>
            </a:extLst>
          </p:cNvPr>
          <p:cNvSpPr txBox="1"/>
          <p:nvPr/>
        </p:nvSpPr>
        <p:spPr>
          <a:xfrm>
            <a:off x="2915816" y="5661248"/>
            <a:ext cx="2771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1,2 В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8E522C6-5A92-4F3C-A21B-02793E396102}"/>
              </a:ext>
            </a:extLst>
          </p:cNvPr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410524C5-1018-47D1-B868-EA8FAD5288D1}"/>
              </a:ext>
            </a:extLst>
          </p:cNvPr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(4):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0123E41D-786F-40DF-9472-3F121F881FD4}"/>
              </a:ext>
            </a:extLst>
          </p:cNvPr>
          <p:cNvSpPr/>
          <p:nvPr/>
        </p:nvSpPr>
        <p:spPr>
          <a:xfrm>
            <a:off x="323528" y="4005064"/>
            <a:ext cx="2032833" cy="524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060D3560-9F35-4E18-828D-922F2135FE05}"/>
              </a:ext>
            </a:extLst>
          </p:cNvPr>
          <p:cNvSpPr/>
          <p:nvPr/>
        </p:nvSpPr>
        <p:spPr>
          <a:xfrm>
            <a:off x="395536" y="3573016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799A90CA-F75D-4D1A-8598-53CE8DF24217}"/>
              </a:ext>
            </a:extLst>
          </p:cNvPr>
          <p:cNvCxnSpPr>
            <a:cxnSpLocks/>
          </p:cNvCxnSpPr>
          <p:nvPr/>
        </p:nvCxnSpPr>
        <p:spPr>
          <a:xfrm flipH="1">
            <a:off x="2712255" y="2780928"/>
            <a:ext cx="1" cy="26642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B37D7685-210E-4C7C-A5B9-BF8958C32298}"/>
              </a:ext>
            </a:extLst>
          </p:cNvPr>
          <p:cNvSpPr/>
          <p:nvPr/>
        </p:nvSpPr>
        <p:spPr>
          <a:xfrm>
            <a:off x="467544" y="4797152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2" name="Объект 41">
            <a:extLst>
              <a:ext uri="{FF2B5EF4-FFF2-40B4-BE49-F238E27FC236}">
                <a16:creationId xmlns:a16="http://schemas.microsoft.com/office/drawing/2014/main" id="{7F8EF917-6814-4258-8DBA-13F337FB67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053113"/>
              </p:ext>
            </p:extLst>
          </p:nvPr>
        </p:nvGraphicFramePr>
        <p:xfrm>
          <a:off x="2915816" y="3356992"/>
          <a:ext cx="2157412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Equation" r:id="rId4" imgW="965160" imgH="393480" progId="Equation.DSMT4">
                  <p:embed/>
                </p:oleObj>
              </mc:Choice>
              <mc:Fallback>
                <p:oleObj name="Equation" r:id="rId4" imgW="965160" imgH="39348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356992"/>
                        <a:ext cx="2157412" cy="98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Объект 42">
            <a:extLst>
              <a:ext uri="{FF2B5EF4-FFF2-40B4-BE49-F238E27FC236}">
                <a16:creationId xmlns:a16="http://schemas.microsoft.com/office/drawing/2014/main" id="{3484C3A1-022E-4D1D-9FB1-5C41A30EB7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123216"/>
              </p:ext>
            </p:extLst>
          </p:nvPr>
        </p:nvGraphicFramePr>
        <p:xfrm>
          <a:off x="2843808" y="4581128"/>
          <a:ext cx="2736304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6" imgW="1079280" imgH="203040" progId="Equation.DSMT4">
                  <p:embed/>
                </p:oleObj>
              </mc:Choice>
              <mc:Fallback>
                <p:oleObj name="Equation" r:id="rId6" imgW="1079280" imgH="20304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581128"/>
                        <a:ext cx="2736304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16C784EF-AC9D-451D-81B4-38F295E0055C}"/>
              </a:ext>
            </a:extLst>
          </p:cNvPr>
          <p:cNvSpPr/>
          <p:nvPr/>
        </p:nvSpPr>
        <p:spPr>
          <a:xfrm>
            <a:off x="4067945" y="3501008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3C5EBECE-A4A3-4E52-9312-BBB81A653D4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EFCFF"/>
              </a:clrFrom>
              <a:clrTo>
                <a:srgbClr val="FE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68" t="29646" r="3200" b="16844"/>
          <a:stretch/>
        </p:blipFill>
        <p:spPr>
          <a:xfrm>
            <a:off x="5580112" y="2348880"/>
            <a:ext cx="3480239" cy="355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03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4" grpId="0"/>
      <p:bldP spid="37" grpId="0" animBg="1"/>
      <p:bldP spid="38" grpId="0" animBg="1"/>
      <p:bldP spid="41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484784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напряжение на концах проводника сопротивлением 30 Ом, если сила тока в проводнике 10 мА.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339752" y="421270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0,3 В</a:t>
            </a:r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9A44982E-918F-44D3-A72F-4E9E77DD8E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896788"/>
              </p:ext>
            </p:extLst>
          </p:nvPr>
        </p:nvGraphicFramePr>
        <p:xfrm>
          <a:off x="1259632" y="5661248"/>
          <a:ext cx="272256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Equation" r:id="rId4" imgW="1218960" imgH="203040" progId="Equation.DSMT4">
                  <p:embed/>
                </p:oleObj>
              </mc:Choice>
              <mc:Fallback>
                <p:oleObj name="Equation" r:id="rId4" imgW="1218960" imgH="203040" progId="Equation.DSMT4">
                  <p:embed/>
                  <p:pic>
                    <p:nvPicPr>
                      <p:cNvPr id="15" name="Объект 14">
                        <a:extLst>
                          <a:ext uri="{FF2B5EF4-FFF2-40B4-BE49-F238E27FC236}">
                            <a16:creationId xmlns:a16="http://schemas.microsoft.com/office/drawing/2014/main" id="{9A44982E-918F-44D3-A72F-4E9E77DD8E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5661248"/>
                        <a:ext cx="2722563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56A3001-785B-4999-B9A1-AFC1DD3071A1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60755D9-D25F-42C5-8594-B444F8D42D8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8ECDFF"/>
              </a:clrFrom>
              <a:clrTo>
                <a:srgbClr val="8EC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2" t="1845" r="24111" b="1549"/>
          <a:stretch/>
        </p:blipFill>
        <p:spPr>
          <a:xfrm>
            <a:off x="5220072" y="1556792"/>
            <a:ext cx="3015352" cy="422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77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применяя формулу </a:t>
            </a:r>
          </a:p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определения сопротивления: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556792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Определите сопротивление участка телеграфной линии, сила тока в которой 0,08 А при напряжении 0,048 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 Ом 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EC0E1911-E07F-4BF4-A1F8-59FDBD4E0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220178"/>
              </p:ext>
            </p:extLst>
          </p:nvPr>
        </p:nvGraphicFramePr>
        <p:xfrm>
          <a:off x="1979613" y="5445125"/>
          <a:ext cx="170497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Equation" r:id="rId4" imgW="761760" imgH="419040" progId="Equation.DSMT4">
                  <p:embed/>
                </p:oleObj>
              </mc:Choice>
              <mc:Fallback>
                <p:oleObj name="Equation" r:id="rId4" imgW="761760" imgH="419040" progId="Equation.DSMT4">
                  <p:embed/>
                  <p:pic>
                    <p:nvPicPr>
                      <p:cNvPr id="33" name="Объект 32">
                        <a:extLst>
                          <a:ext uri="{FF2B5EF4-FFF2-40B4-BE49-F238E27FC236}">
                            <a16:creationId xmlns:a16="http://schemas.microsoft.com/office/drawing/2014/main" id="{EC0E1911-E07F-4BF4-A1F8-59FDBD4E05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5445125"/>
                        <a:ext cx="1704975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BAC91A-B4C3-4EFA-BE62-1319F1F50D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1734" r="27666" b="2040"/>
          <a:stretch/>
        </p:blipFill>
        <p:spPr>
          <a:xfrm>
            <a:off x="4826000" y="1476236"/>
            <a:ext cx="3994472" cy="4523946"/>
          </a:xfrm>
          <a:prstGeom prst="rect">
            <a:avLst/>
          </a:prstGeom>
          <a:ln w="508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1417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435</Words>
  <Application>Microsoft Office PowerPoint</Application>
  <PresentationFormat>Экран (4:3)</PresentationFormat>
  <Paragraphs>96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49</cp:revision>
  <dcterms:created xsi:type="dcterms:W3CDTF">2022-12-13T10:27:38Z</dcterms:created>
  <dcterms:modified xsi:type="dcterms:W3CDTF">2024-04-21T07:37:52Z</dcterms:modified>
</cp:coreProperties>
</file>