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3" r:id="rId6"/>
    <p:sldId id="281" r:id="rId7"/>
    <p:sldId id="282" r:id="rId8"/>
    <p:sldId id="283" r:id="rId9"/>
    <p:sldId id="284" r:id="rId10"/>
    <p:sldId id="285" r:id="rId11"/>
    <p:sldId id="286" r:id="rId12"/>
    <p:sldId id="25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ECF4"/>
    <a:srgbClr val="EEEEEE"/>
    <a:srgbClr val="FBFAFC"/>
    <a:srgbClr val="E4E4E4"/>
    <a:srgbClr val="E6E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344D84-9AFB-497E-A393-DC336BA19D2E}" styleName="Средний стиль 3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59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7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4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4" Type="http://schemas.openxmlformats.org/officeDocument/2006/relationships/image" Target="../media/image39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4" Type="http://schemas.openxmlformats.org/officeDocument/2006/relationships/image" Target="../media/image43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7.w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jpeg"/><Relationship Id="rId4" Type="http://schemas.openxmlformats.org/officeDocument/2006/relationships/image" Target="../media/image1.jp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C887CF4-4641-49C3-B7D4-8FB5D85936A8}"/>
              </a:ext>
            </a:extLst>
          </p:cNvPr>
          <p:cNvSpPr/>
          <p:nvPr userDrawn="1"/>
        </p:nvSpPr>
        <p:spPr>
          <a:xfrm>
            <a:off x="2843808" y="3284984"/>
            <a:ext cx="5832648" cy="3168352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4852394" y="129406"/>
            <a:ext cx="41472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ФИЗИКА - 8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95935" y="-9094"/>
            <a:ext cx="32288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Учимся </a:t>
            </a:r>
          </a:p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решать задачи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539552" y="1556792"/>
            <a:ext cx="7344816" cy="1569660"/>
          </a:xfrm>
          <a:prstGeom prst="rect">
            <a:avLst/>
          </a:prstGeom>
          <a:solidFill>
            <a:srgbClr val="FBFAFC"/>
          </a:solidFill>
          <a:ln w="50800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Последовательное </a:t>
            </a:r>
          </a:p>
          <a:p>
            <a:pPr algn="l"/>
            <a:r>
              <a:rPr lang="ru-RU" sz="48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соединение проводников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1034076" y="6485150"/>
            <a:ext cx="70767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err="1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Каратанова</a:t>
            </a:r>
            <a:r>
              <a:rPr lang="ru-RU" sz="1600" b="1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М.Н. МБОУ СОШ №256 ГО ЗАТО Фокино Приморский край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4FF5E9D-3470-4134-9833-32FF7BFEA7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8" t="37858" r="12086" b="4967"/>
          <a:stretch/>
        </p:blipFill>
        <p:spPr>
          <a:xfrm>
            <a:off x="3203848" y="3429000"/>
            <a:ext cx="5148989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636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20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2723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5587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449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209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07504" y="1196752"/>
            <a:ext cx="8928992" cy="1440160"/>
          </a:xfrm>
          <a:prstGeom prst="rect">
            <a:avLst/>
          </a:prstGeom>
          <a:solidFill>
            <a:srgbClr val="F0ECF4"/>
          </a:solidFill>
          <a:ln w="508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</a:p>
        </p:txBody>
      </p:sp>
    </p:spTree>
    <p:extLst>
      <p:ext uri="{BB962C8B-B14F-4D97-AF65-F5344CB8AC3E}">
        <p14:creationId xmlns:p14="http://schemas.microsoft.com/office/powerpoint/2010/main" val="2555088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 по образцу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107504" y="1448780"/>
            <a:ext cx="4464496" cy="5112568"/>
          </a:xfrm>
          <a:prstGeom prst="rect">
            <a:avLst/>
          </a:prstGeom>
          <a:solidFill>
            <a:srgbClr val="F0ECF4"/>
          </a:solidFill>
          <a:ln w="508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D9A429D-E3CA-459C-9289-F7C640CE1751}"/>
              </a:ext>
            </a:extLst>
          </p:cNvPr>
          <p:cNvSpPr/>
          <p:nvPr userDrawn="1"/>
        </p:nvSpPr>
        <p:spPr>
          <a:xfrm>
            <a:off x="107504" y="1196752"/>
            <a:ext cx="8928992" cy="1440160"/>
          </a:xfrm>
          <a:prstGeom prst="rect">
            <a:avLst/>
          </a:prstGeom>
          <a:solidFill>
            <a:srgbClr val="F0ECF4"/>
          </a:solidFill>
          <a:ln w="508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492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07504" y="1412776"/>
            <a:ext cx="8928992" cy="1152128"/>
          </a:xfrm>
          <a:prstGeom prst="rect">
            <a:avLst/>
          </a:prstGeom>
          <a:solidFill>
            <a:srgbClr val="F0ECF4"/>
          </a:solidFill>
          <a:ln w="508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AC3A27F-676C-4537-826B-2CA5F8BEED47}"/>
              </a:ext>
            </a:extLst>
          </p:cNvPr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</a:p>
        </p:txBody>
      </p:sp>
    </p:spTree>
    <p:extLst>
      <p:ext uri="{BB962C8B-B14F-4D97-AF65-F5344CB8AC3E}">
        <p14:creationId xmlns:p14="http://schemas.microsoft.com/office/powerpoint/2010/main" val="1840551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07504" y="116632"/>
            <a:ext cx="8928992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Теоретический материал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211863486"/>
              </p:ext>
            </p:extLst>
          </p:nvPr>
        </p:nvGraphicFramePr>
        <p:xfrm>
          <a:off x="251520" y="980728"/>
          <a:ext cx="8640960" cy="5473784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324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2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9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810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Название величины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>
                          <a:latin typeface="Times New Roman" pitchFamily="18" charset="0"/>
                          <a:cs typeface="Times New Roman" pitchFamily="18" charset="0"/>
                        </a:rPr>
                        <a:t>Обозна-чение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Единицы измерения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Формула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5232"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Сила тока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8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32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2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519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Напряжение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ru-RU" sz="2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5712"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Сопротивление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8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Ом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56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Сила тока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участке 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2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9795062"/>
                  </a:ext>
                </a:extLst>
              </a:tr>
              <a:tr h="4956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Напряжение</a:t>
                      </a:r>
                    </a:p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концах участка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8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ru-RU" sz="2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800" b="1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0208041"/>
                  </a:ext>
                </a:extLst>
              </a:tr>
              <a:tr h="4956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Сопротивление</a:t>
                      </a:r>
                    </a:p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участка цепи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8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8160260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 userDrawn="1"/>
        </p:nvSpPr>
        <p:spPr>
          <a:xfrm>
            <a:off x="6987914" y="6116240"/>
            <a:ext cx="1760550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010680964"/>
              </p:ext>
            </p:extLst>
          </p:nvPr>
        </p:nvGraphicFramePr>
        <p:xfrm>
          <a:off x="7164288" y="1772816"/>
          <a:ext cx="944496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" name="Equation" r:id="rId3" imgW="419040" imgH="393480" progId="Equation.DSMT4">
                  <p:embed/>
                </p:oleObj>
              </mc:Choice>
              <mc:Fallback>
                <p:oleObj name="Equation" r:id="rId3" imgW="419040" imgH="393480" progId="Equation.DSMT4">
                  <p:embed/>
                  <p:pic>
                    <p:nvPicPr>
                      <p:cNvPr id="0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288" y="1772816"/>
                        <a:ext cx="944496" cy="989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4097268252"/>
              </p:ext>
            </p:extLst>
          </p:nvPr>
        </p:nvGraphicFramePr>
        <p:xfrm>
          <a:off x="7092280" y="2780928"/>
          <a:ext cx="1059756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" name="Equation" r:id="rId5" imgW="469800" imgH="177480" progId="Equation.DSMT4">
                  <p:embed/>
                </p:oleObj>
              </mc:Choice>
              <mc:Fallback>
                <p:oleObj name="Equation" r:id="rId5" imgW="469800" imgH="177480" progId="Equation.DSMT4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2280" y="2780928"/>
                        <a:ext cx="1059756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098834437"/>
              </p:ext>
            </p:extLst>
          </p:nvPr>
        </p:nvGraphicFramePr>
        <p:xfrm>
          <a:off x="7092280" y="3212976"/>
          <a:ext cx="1002126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" name="Equation" r:id="rId7" imgW="444240" imgH="393480" progId="Equation.DSMT4">
                  <p:embed/>
                </p:oleObj>
              </mc:Choice>
              <mc:Fallback>
                <p:oleObj name="Equation" r:id="rId7" imgW="444240" imgH="393480" progId="Equation.DSMT4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2280" y="3212976"/>
                        <a:ext cx="1002126" cy="98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>
            <a:extLst>
              <a:ext uri="{FF2B5EF4-FFF2-40B4-BE49-F238E27FC236}">
                <a16:creationId xmlns:a16="http://schemas.microsoft.com/office/drawing/2014/main" id="{27A214BB-5234-467F-A244-919BA2E5CB5D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963035893"/>
              </p:ext>
            </p:extLst>
          </p:nvPr>
        </p:nvGraphicFramePr>
        <p:xfrm>
          <a:off x="6948264" y="4221088"/>
          <a:ext cx="1458912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5" name="Equation" r:id="rId9" imgW="647640" imgH="228600" progId="Equation.DSMT4">
                  <p:embed/>
                </p:oleObj>
              </mc:Choice>
              <mc:Fallback>
                <p:oleObj name="Equation" r:id="rId9" imgW="647640" imgH="228600" progId="Equation.DSMT4">
                  <p:embed/>
                  <p:pic>
                    <p:nvPicPr>
                      <p:cNvPr id="2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264" y="4221088"/>
                        <a:ext cx="1458912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>
            <a:extLst>
              <a:ext uri="{FF2B5EF4-FFF2-40B4-BE49-F238E27FC236}">
                <a16:creationId xmlns:a16="http://schemas.microsoft.com/office/drawing/2014/main" id="{14727252-58D7-4B19-A2D4-F0DBCCE11D22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4194281513"/>
              </p:ext>
            </p:extLst>
          </p:nvPr>
        </p:nvGraphicFramePr>
        <p:xfrm>
          <a:off x="6819900" y="4941888"/>
          <a:ext cx="1716088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" name="Equation" r:id="rId11" imgW="761760" imgH="228600" progId="Equation.DSMT4">
                  <p:embed/>
                </p:oleObj>
              </mc:Choice>
              <mc:Fallback>
                <p:oleObj name="Equation" r:id="rId11" imgW="761760" imgH="228600" progId="Equation.DSMT4">
                  <p:embed/>
                  <p:pic>
                    <p:nvPicPr>
                      <p:cNvPr id="10" name="Объект 9">
                        <a:extLst>
                          <a:ext uri="{FF2B5EF4-FFF2-40B4-BE49-F238E27FC236}">
                            <a16:creationId xmlns:a16="http://schemas.microsoft.com/office/drawing/2014/main" id="{27A214BB-5234-467F-A244-919BA2E5CB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9900" y="4941888"/>
                        <a:ext cx="1716088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DE40FC18-6C25-45FD-B61A-0C4A38A96CFB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77865487"/>
              </p:ext>
            </p:extLst>
          </p:nvPr>
        </p:nvGraphicFramePr>
        <p:xfrm>
          <a:off x="6876256" y="5589240"/>
          <a:ext cx="1601787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" name="Equation" r:id="rId13" imgW="711000" imgH="228600" progId="Equation.DSMT4">
                  <p:embed/>
                </p:oleObj>
              </mc:Choice>
              <mc:Fallback>
                <p:oleObj name="Equation" r:id="rId13" imgW="711000" imgH="228600" progId="Equation.DSMT4">
                  <p:embed/>
                  <p:pic>
                    <p:nvPicPr>
                      <p:cNvPr id="10" name="Объект 9">
                        <a:extLst>
                          <a:ext uri="{FF2B5EF4-FFF2-40B4-BE49-F238E27FC236}">
                            <a16:creationId xmlns:a16="http://schemas.microsoft.com/office/drawing/2014/main" id="{27A214BB-5234-467F-A244-919BA2E5CB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6256" y="5589240"/>
                        <a:ext cx="1601787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5339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07504" y="116632"/>
            <a:ext cx="4536504" cy="72008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Источники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980728"/>
            <a:ext cx="4392488" cy="5760640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B06C94A-FCCF-4E4F-8E49-24F6DB69DD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5792" y="4101701"/>
            <a:ext cx="1809664" cy="258429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169A6AC-AF05-4106-9ADC-94B421FA72E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37419">
            <a:off x="164384" y="3990529"/>
            <a:ext cx="1825174" cy="2549072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F0235B77-3A86-4EB9-A4E5-ADEC3B95B087}"/>
              </a:ext>
            </a:extLst>
          </p:cNvPr>
          <p:cNvGrpSpPr/>
          <p:nvPr userDrawn="1"/>
        </p:nvGrpSpPr>
        <p:grpSpPr>
          <a:xfrm>
            <a:off x="4788024" y="1700808"/>
            <a:ext cx="4176464" cy="2592288"/>
            <a:chOff x="3707904" y="1412776"/>
            <a:chExt cx="5256584" cy="3168352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F8A8ED61-EBEC-477C-B45D-1FDF19CF1DFD}"/>
                </a:ext>
              </a:extLst>
            </p:cNvPr>
            <p:cNvSpPr/>
            <p:nvPr userDrawn="1"/>
          </p:nvSpPr>
          <p:spPr>
            <a:xfrm>
              <a:off x="3707904" y="1412776"/>
              <a:ext cx="5256584" cy="3168352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2C0E45F4-6CCE-4DE5-B22C-021B7F7F7A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58" t="37858" r="12086" b="4967"/>
            <a:stretch/>
          </p:blipFill>
          <p:spPr>
            <a:xfrm>
              <a:off x="3779912" y="1628800"/>
              <a:ext cx="5148989" cy="2880320"/>
            </a:xfrm>
            <a:prstGeom prst="rect">
              <a:avLst/>
            </a:prstGeom>
          </p:spPr>
        </p:pic>
      </p:grp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A6EE30F-B11C-4FF7-A820-9E2E4C137C3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90200">
            <a:off x="3493383" y="3892964"/>
            <a:ext cx="1758969" cy="2637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396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DB98AD8-78FE-4973-9D8D-6C02BBB5201E}"/>
              </a:ext>
            </a:extLst>
          </p:cNvPr>
          <p:cNvSpPr/>
          <p:nvPr userDrawn="1"/>
        </p:nvSpPr>
        <p:spPr>
          <a:xfrm>
            <a:off x="6987914" y="6116240"/>
            <a:ext cx="1760550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401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477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566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DE418-7EE7-43DB-9B25-0F42C4839A10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165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1" r:id="rId3"/>
    <p:sldLayoutId id="2147483650" r:id="rId4"/>
    <p:sldLayoutId id="214748366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slide" Target="slide3.xml"/><Relationship Id="rId7" Type="http://schemas.openxmlformats.org/officeDocument/2006/relationships/image" Target="../media/image41.wmf"/><Relationship Id="rId12" Type="http://schemas.openxmlformats.org/officeDocument/2006/relationships/image" Target="../media/image44.jp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43.wmf"/><Relationship Id="rId5" Type="http://schemas.openxmlformats.org/officeDocument/2006/relationships/image" Target="../media/image40.wmf"/><Relationship Id="rId10" Type="http://schemas.openxmlformats.org/officeDocument/2006/relationships/oleObject" Target="../embeddings/oleObject37.bin"/><Relationship Id="rId4" Type="http://schemas.openxmlformats.org/officeDocument/2006/relationships/oleObject" Target="../embeddings/oleObject34.bin"/><Relationship Id="rId9" Type="http://schemas.openxmlformats.org/officeDocument/2006/relationships/image" Target="../media/image42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3" Type="http://schemas.openxmlformats.org/officeDocument/2006/relationships/slide" Target="slide2.xml"/><Relationship Id="rId7" Type="http://schemas.openxmlformats.org/officeDocument/2006/relationships/image" Target="../media/image45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47.wmf"/><Relationship Id="rId5" Type="http://schemas.microsoft.com/office/2007/relationships/hdphoto" Target="../media/hdphoto1.wdp"/><Relationship Id="rId10" Type="http://schemas.openxmlformats.org/officeDocument/2006/relationships/oleObject" Target="../embeddings/oleObject40.bin"/><Relationship Id="rId4" Type="http://schemas.openxmlformats.org/officeDocument/2006/relationships/image" Target="../media/image24.png"/><Relationship Id="rId9" Type="http://schemas.openxmlformats.org/officeDocument/2006/relationships/image" Target="../media/image46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bild-global.ru/wp-content/uploads/2022/06/preimushhestva-i-nedostatki-posledovatelnogo-i-parallelnogo-podkljuchenija-provodnikov-ebf4771.jpg" TargetMode="External"/><Relationship Id="rId2" Type="http://schemas.openxmlformats.org/officeDocument/2006/relationships/hyperlink" Target="https://sun9-23.userapi.com/impf/c639429/v639429949/3eb14/Y9hOzY4p88U.jpg?size=604x453&amp;quality=96&amp;sign=bc602bf6273e88248577824594255aff&amp;type=album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m-gen.ru/800/600/https/ds04.infourok.ru/uploads/ex/0db6/0008378d-4bc583e7/img2.jpg" TargetMode="External"/><Relationship Id="rId5" Type="http://schemas.openxmlformats.org/officeDocument/2006/relationships/hyperlink" Target="http://karmanform.ucoz.ru/" TargetMode="External"/><Relationship Id="rId4" Type="http://schemas.openxmlformats.org/officeDocument/2006/relationships/hyperlink" Target="https://go-radio.ru/images/r-soed.pn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5.wmf"/><Relationship Id="rId3" Type="http://schemas.openxmlformats.org/officeDocument/2006/relationships/slide" Target="slide2.xml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slide" Target="slide3.xml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0.jpg"/><Relationship Id="rId11" Type="http://schemas.openxmlformats.org/officeDocument/2006/relationships/oleObject" Target="../embeddings/oleObject15.bin"/><Relationship Id="rId5" Type="http://schemas.openxmlformats.org/officeDocument/2006/relationships/image" Target="../media/image16.wmf"/><Relationship Id="rId10" Type="http://schemas.openxmlformats.org/officeDocument/2006/relationships/image" Target="../media/image18.wmf"/><Relationship Id="rId4" Type="http://schemas.openxmlformats.org/officeDocument/2006/relationships/oleObject" Target="../embeddings/oleObject12.bin"/><Relationship Id="rId9" Type="http://schemas.openxmlformats.org/officeDocument/2006/relationships/oleObject" Target="../embeddings/oleObject1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slide" Target="slide2.xml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3.wmf"/><Relationship Id="rId5" Type="http://schemas.microsoft.com/office/2007/relationships/hdphoto" Target="../media/hdphoto1.wdp"/><Relationship Id="rId10" Type="http://schemas.openxmlformats.org/officeDocument/2006/relationships/oleObject" Target="../embeddings/oleObject18.bin"/><Relationship Id="rId4" Type="http://schemas.openxmlformats.org/officeDocument/2006/relationships/image" Target="../media/image24.png"/><Relationship Id="rId9" Type="http://schemas.openxmlformats.org/officeDocument/2006/relationships/image" Target="../media/image2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slide" Target="slide2.xml"/><Relationship Id="rId7" Type="http://schemas.openxmlformats.org/officeDocument/2006/relationships/image" Target="../media/image2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slide" Target="slide3.xml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32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0.jpg"/><Relationship Id="rId11" Type="http://schemas.openxmlformats.org/officeDocument/2006/relationships/oleObject" Target="../embeddings/oleObject26.bin"/><Relationship Id="rId5" Type="http://schemas.openxmlformats.org/officeDocument/2006/relationships/image" Target="../media/image29.wmf"/><Relationship Id="rId10" Type="http://schemas.openxmlformats.org/officeDocument/2006/relationships/image" Target="../media/image31.wmf"/><Relationship Id="rId4" Type="http://schemas.openxmlformats.org/officeDocument/2006/relationships/oleObject" Target="../embeddings/oleObject23.bin"/><Relationship Id="rId9" Type="http://schemas.openxmlformats.org/officeDocument/2006/relationships/oleObject" Target="../embeddings/oleObject2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slide" Target="slide2.xml"/><Relationship Id="rId7" Type="http://schemas.openxmlformats.org/officeDocument/2006/relationships/image" Target="../media/image33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35.wmf"/><Relationship Id="rId5" Type="http://schemas.microsoft.com/office/2007/relationships/hdphoto" Target="../media/hdphoto1.wdp"/><Relationship Id="rId10" Type="http://schemas.openxmlformats.org/officeDocument/2006/relationships/oleObject" Target="../embeddings/oleObject29.bin"/><Relationship Id="rId4" Type="http://schemas.openxmlformats.org/officeDocument/2006/relationships/image" Target="../media/image24.png"/><Relationship Id="rId9" Type="http://schemas.openxmlformats.org/officeDocument/2006/relationships/image" Target="../media/image34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slide" Target="slide2.xml"/><Relationship Id="rId7" Type="http://schemas.openxmlformats.org/officeDocument/2006/relationships/image" Target="../media/image3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39.wmf"/><Relationship Id="rId5" Type="http://schemas.openxmlformats.org/officeDocument/2006/relationships/image" Target="../media/image36.wmf"/><Relationship Id="rId10" Type="http://schemas.openxmlformats.org/officeDocument/2006/relationships/oleObject" Target="../embeddings/oleObject33.bin"/><Relationship Id="rId4" Type="http://schemas.openxmlformats.org/officeDocument/2006/relationships/oleObject" Target="../embeddings/oleObject30.bin"/><Relationship Id="rId9" Type="http://schemas.openxmlformats.org/officeDocument/2006/relationships/image" Target="../media/image3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6327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780928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861048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 (4):</a:t>
            </a:r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6706112" y="6068027"/>
            <a:ext cx="1356417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Образец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F823D9-CC07-46F7-84FA-FD94D8861F7E}"/>
              </a:ext>
            </a:extLst>
          </p:cNvPr>
          <p:cNvSpPr txBox="1"/>
          <p:nvPr/>
        </p:nvSpPr>
        <p:spPr>
          <a:xfrm>
            <a:off x="467544" y="3284984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50 Ом; 24 В; 40 В; 64 В</a:t>
            </a:r>
          </a:p>
        </p:txBody>
      </p:sp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2188DAB5-2FD3-4A5A-AC0F-1A9E485F5B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616298"/>
              </p:ext>
            </p:extLst>
          </p:nvPr>
        </p:nvGraphicFramePr>
        <p:xfrm>
          <a:off x="539552" y="4365104"/>
          <a:ext cx="3297238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0" name="Equation" r:id="rId4" imgW="1282680" imgH="228600" progId="Equation.DSMT4">
                  <p:embed/>
                </p:oleObj>
              </mc:Choice>
              <mc:Fallback>
                <p:oleObj name="Equation" r:id="rId4" imgW="1282680" imgH="228600" progId="Equation.DSMT4">
                  <p:embed/>
                  <p:pic>
                    <p:nvPicPr>
                      <p:cNvPr id="12" name="Объект 11">
                        <a:extLst>
                          <a:ext uri="{FF2B5EF4-FFF2-40B4-BE49-F238E27FC236}">
                            <a16:creationId xmlns:a16="http://schemas.microsoft.com/office/drawing/2014/main" id="{2188DAB5-2FD3-4A5A-AC0F-1A9E485F5BE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4365104"/>
                        <a:ext cx="3297238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9703F5E-8BEE-486E-8F1A-C5DAC22651E4}"/>
              </a:ext>
            </a:extLst>
          </p:cNvPr>
          <p:cNvSpPr/>
          <p:nvPr/>
        </p:nvSpPr>
        <p:spPr>
          <a:xfrm>
            <a:off x="4644008" y="3140968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4F26B43B-1333-4A10-A0E2-83A6E546BE23}"/>
              </a:ext>
            </a:extLst>
          </p:cNvPr>
          <p:cNvSpPr/>
          <p:nvPr/>
        </p:nvSpPr>
        <p:spPr>
          <a:xfrm>
            <a:off x="8532440" y="3140968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7" name="Объект 16">
            <a:extLst>
              <a:ext uri="{FF2B5EF4-FFF2-40B4-BE49-F238E27FC236}">
                <a16:creationId xmlns:a16="http://schemas.microsoft.com/office/drawing/2014/main" id="{9AE1848B-F57F-472D-8D85-3B0110EF53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8662275"/>
              </p:ext>
            </p:extLst>
          </p:nvPr>
        </p:nvGraphicFramePr>
        <p:xfrm>
          <a:off x="581025" y="4868863"/>
          <a:ext cx="3013075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1" name="Equation" r:id="rId6" imgW="1180800" imgH="228600" progId="Equation.DSMT4">
                  <p:embed/>
                </p:oleObj>
              </mc:Choice>
              <mc:Fallback>
                <p:oleObj name="Equation" r:id="rId6" imgW="1180800" imgH="228600" progId="Equation.DSMT4">
                  <p:embed/>
                  <p:pic>
                    <p:nvPicPr>
                      <p:cNvPr id="17" name="Объект 16">
                        <a:extLst>
                          <a:ext uri="{FF2B5EF4-FFF2-40B4-BE49-F238E27FC236}">
                            <a16:creationId xmlns:a16="http://schemas.microsoft.com/office/drawing/2014/main" id="{9AE1848B-F57F-472D-8D85-3B0110EF53B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025" y="4868863"/>
                        <a:ext cx="3013075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>
            <a:extLst>
              <a:ext uri="{FF2B5EF4-FFF2-40B4-BE49-F238E27FC236}">
                <a16:creationId xmlns:a16="http://schemas.microsoft.com/office/drawing/2014/main" id="{39C4ACAA-9EE5-4628-A4DB-E4E79E3A02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7750010"/>
              </p:ext>
            </p:extLst>
          </p:nvPr>
        </p:nvGraphicFramePr>
        <p:xfrm>
          <a:off x="539552" y="5373216"/>
          <a:ext cx="2952328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2" name="Equation" r:id="rId8" imgW="1193760" imgH="228600" progId="Equation.DSMT4">
                  <p:embed/>
                </p:oleObj>
              </mc:Choice>
              <mc:Fallback>
                <p:oleObj name="Equation" r:id="rId8" imgW="1193760" imgH="228600" progId="Equation.DSMT4">
                  <p:embed/>
                  <p:pic>
                    <p:nvPicPr>
                      <p:cNvPr id="18" name="Объект 17">
                        <a:extLst>
                          <a:ext uri="{FF2B5EF4-FFF2-40B4-BE49-F238E27FC236}">
                            <a16:creationId xmlns:a16="http://schemas.microsoft.com/office/drawing/2014/main" id="{39C4ACAA-9EE5-4628-A4DB-E4E79E3A02B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5373216"/>
                        <a:ext cx="2952328" cy="573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>
            <a:extLst>
              <a:ext uri="{FF2B5EF4-FFF2-40B4-BE49-F238E27FC236}">
                <a16:creationId xmlns:a16="http://schemas.microsoft.com/office/drawing/2014/main" id="{5C5D1445-6B5A-48C6-BDFB-A44CC667A9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8070311"/>
              </p:ext>
            </p:extLst>
          </p:nvPr>
        </p:nvGraphicFramePr>
        <p:xfrm>
          <a:off x="539552" y="5949280"/>
          <a:ext cx="257333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3" name="Equation" r:id="rId10" imgW="1041120" imgH="177480" progId="Equation.DSMT4">
                  <p:embed/>
                </p:oleObj>
              </mc:Choice>
              <mc:Fallback>
                <p:oleObj name="Equation" r:id="rId10" imgW="1041120" imgH="177480" progId="Equation.DSMT4">
                  <p:embed/>
                  <p:pic>
                    <p:nvPicPr>
                      <p:cNvPr id="19" name="Объект 18">
                        <a:extLst>
                          <a:ext uri="{FF2B5EF4-FFF2-40B4-BE49-F238E27FC236}">
                            <a16:creationId xmlns:a16="http://schemas.microsoft.com/office/drawing/2014/main" id="{5C5D1445-6B5A-48C6-BDFB-A44CC667A9D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5949280"/>
                        <a:ext cx="2573337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332D042-F2F3-43C4-A151-07E78DF76EED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873BADE-9FC8-42F7-A5F9-D1AE812F7878}"/>
              </a:ext>
            </a:extLst>
          </p:cNvPr>
          <p:cNvSpPr txBox="1"/>
          <p:nvPr/>
        </p:nvSpPr>
        <p:spPr>
          <a:xfrm>
            <a:off x="107504" y="1124744"/>
            <a:ext cx="9036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Две лампы соединены последовательно. Сила тока в цепи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0,8 А. Сопротивление первой лампы 30 Ом, полное – 80 Ом. Найдите сопротивление второй лампы, напряжение на каждой лампе и напряжение на всём участке.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3E59C9B-AB8C-401E-9DE4-EEAEA6FC0BD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01" t="39259" r="2333" b="7556"/>
          <a:stretch/>
        </p:blipFill>
        <p:spPr>
          <a:xfrm>
            <a:off x="4644008" y="3068960"/>
            <a:ext cx="4252484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98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 на определение напряжения </a:t>
            </a:r>
          </a:p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всём участке цепи:</a:t>
            </a: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CF61500-EE2C-484B-A518-722B7C94DDB8}"/>
              </a:ext>
            </a:extLst>
          </p:cNvPr>
          <p:cNvGrpSpPr/>
          <p:nvPr/>
        </p:nvGrpSpPr>
        <p:grpSpPr>
          <a:xfrm>
            <a:off x="4622652" y="3698417"/>
            <a:ext cx="4388252" cy="1019881"/>
            <a:chOff x="4622652" y="3698417"/>
            <a:chExt cx="4388252" cy="1019881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019EBC59-4460-4717-83C0-1184B6AFAB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E7EEEE"/>
                </a:clrFrom>
                <a:clrTo>
                  <a:srgbClr val="E7EEEE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62384">
              <a:off x="4622652" y="3698417"/>
              <a:ext cx="4388252" cy="1008112"/>
            </a:xfrm>
            <a:prstGeom prst="rect">
              <a:avLst/>
            </a:prstGeom>
          </p:spPr>
        </p:pic>
        <p:sp>
          <p:nvSpPr>
            <p:cNvPr id="5" name="Овал 4">
              <a:extLst>
                <a:ext uri="{FF2B5EF4-FFF2-40B4-BE49-F238E27FC236}">
                  <a16:creationId xmlns:a16="http://schemas.microsoft.com/office/drawing/2014/main" id="{8E015788-0D27-4133-97C7-A75018276C18}"/>
                </a:ext>
              </a:extLst>
            </p:cNvPr>
            <p:cNvSpPr/>
            <p:nvPr/>
          </p:nvSpPr>
          <p:spPr>
            <a:xfrm rot="20598350">
              <a:off x="4749174" y="4276857"/>
              <a:ext cx="682812" cy="44144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F222228D-A969-483F-ADE2-A668F931EB26}"/>
              </a:ext>
            </a:extLst>
          </p:cNvPr>
          <p:cNvSpPr txBox="1"/>
          <p:nvPr/>
        </p:nvSpPr>
        <p:spPr>
          <a:xfrm>
            <a:off x="323528" y="1124744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сеть последовательно включены два резистора сопротивлением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Ом и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Ом. Каково напряжение на втором резисторе, если на первом напряжение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В? Определите напряжение на всём участке цепи.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18008FA-1BBB-4A05-A2E5-DFB2708E6520}"/>
              </a:ext>
            </a:extLst>
          </p:cNvPr>
          <p:cNvSpPr/>
          <p:nvPr/>
        </p:nvSpPr>
        <p:spPr>
          <a:xfrm>
            <a:off x="251520" y="2780928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975DA2DC-17BC-40CE-B94E-D021896FB8B9}"/>
              </a:ext>
            </a:extLst>
          </p:cNvPr>
          <p:cNvSpPr/>
          <p:nvPr/>
        </p:nvSpPr>
        <p:spPr>
          <a:xfrm>
            <a:off x="251520" y="3861048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 (3):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9C3A8E8-CA31-4D56-A4E6-B12FB8CCD3A5}"/>
              </a:ext>
            </a:extLst>
          </p:cNvPr>
          <p:cNvSpPr txBox="1"/>
          <p:nvPr/>
        </p:nvSpPr>
        <p:spPr>
          <a:xfrm>
            <a:off x="1835696" y="3284984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6 В;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В </a:t>
            </a:r>
          </a:p>
        </p:txBody>
      </p:sp>
      <p:graphicFrame>
        <p:nvGraphicFramePr>
          <p:cNvPr id="21" name="Объект 20">
            <a:extLst>
              <a:ext uri="{FF2B5EF4-FFF2-40B4-BE49-F238E27FC236}">
                <a16:creationId xmlns:a16="http://schemas.microsoft.com/office/drawing/2014/main" id="{A6EDE8C8-7187-4BED-9AF1-45F73C841B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397121"/>
              </p:ext>
            </p:extLst>
          </p:nvPr>
        </p:nvGraphicFramePr>
        <p:xfrm>
          <a:off x="2771800" y="3933056"/>
          <a:ext cx="1600200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0" name="Equation" r:id="rId6" imgW="622080" imgH="393480" progId="Equation.DSMT4">
                  <p:embed/>
                </p:oleObj>
              </mc:Choice>
              <mc:Fallback>
                <p:oleObj name="Equation" r:id="rId6" imgW="622080" imgH="393480" progId="Equation.DSMT4">
                  <p:embed/>
                  <p:pic>
                    <p:nvPicPr>
                      <p:cNvPr id="21" name="Объект 20">
                        <a:extLst>
                          <a:ext uri="{FF2B5EF4-FFF2-40B4-BE49-F238E27FC236}">
                            <a16:creationId xmlns:a16="http://schemas.microsoft.com/office/drawing/2014/main" id="{A6EDE8C8-7187-4BED-9AF1-45F73C841BD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3933056"/>
                        <a:ext cx="1600200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Объект 22">
            <a:extLst>
              <a:ext uri="{FF2B5EF4-FFF2-40B4-BE49-F238E27FC236}">
                <a16:creationId xmlns:a16="http://schemas.microsoft.com/office/drawing/2014/main" id="{ED267949-FBFA-4E78-BEB6-AFF4347B13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6719343"/>
              </p:ext>
            </p:extLst>
          </p:nvPr>
        </p:nvGraphicFramePr>
        <p:xfrm>
          <a:off x="971600" y="5013176"/>
          <a:ext cx="2862262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1" name="Equation" r:id="rId8" imgW="1180800" imgH="228600" progId="Equation.DSMT4">
                  <p:embed/>
                </p:oleObj>
              </mc:Choice>
              <mc:Fallback>
                <p:oleObj name="Equation" r:id="rId8" imgW="1180800" imgH="228600" progId="Equation.DSMT4">
                  <p:embed/>
                  <p:pic>
                    <p:nvPicPr>
                      <p:cNvPr id="23" name="Объект 22">
                        <a:extLst>
                          <a:ext uri="{FF2B5EF4-FFF2-40B4-BE49-F238E27FC236}">
                            <a16:creationId xmlns:a16="http://schemas.microsoft.com/office/drawing/2014/main" id="{ED267949-FBFA-4E78-BEB6-AFF4347B131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5013176"/>
                        <a:ext cx="2862262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Объект 23">
            <a:extLst>
              <a:ext uri="{FF2B5EF4-FFF2-40B4-BE49-F238E27FC236}">
                <a16:creationId xmlns:a16="http://schemas.microsoft.com/office/drawing/2014/main" id="{3D3FAC75-5A0B-4AB0-95E5-8CFBD67D40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9076850"/>
              </p:ext>
            </p:extLst>
          </p:nvPr>
        </p:nvGraphicFramePr>
        <p:xfrm>
          <a:off x="467544" y="5517232"/>
          <a:ext cx="3994150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2" name="Equation" r:id="rId10" imgW="1701720" imgH="253800" progId="Equation.DSMT4">
                  <p:embed/>
                </p:oleObj>
              </mc:Choice>
              <mc:Fallback>
                <p:oleObj name="Equation" r:id="rId10" imgW="1701720" imgH="253800" progId="Equation.DSMT4">
                  <p:embed/>
                  <p:pic>
                    <p:nvPicPr>
                      <p:cNvPr id="24" name="Объект 23">
                        <a:extLst>
                          <a:ext uri="{FF2B5EF4-FFF2-40B4-BE49-F238E27FC236}">
                            <a16:creationId xmlns:a16="http://schemas.microsoft.com/office/drawing/2014/main" id="{3D3FAC75-5A0B-4AB0-95E5-8CFBD67D400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5517232"/>
                        <a:ext cx="3994150" cy="639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4721DC80-EE0D-44CE-847A-5DBC3F29E80D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08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2336" y="1258985"/>
            <a:ext cx="1851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2"/>
              </a:rPr>
              <a:t>Титульный слайд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1628800"/>
            <a:ext cx="3917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3"/>
              </a:rPr>
              <a:t>Последовательное соединение-схема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2008576"/>
            <a:ext cx="2572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4"/>
              </a:rPr>
              <a:t>Соединение резисторов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491507" y="6381328"/>
            <a:ext cx="2865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5"/>
              </a:rPr>
              <a:t>http://karmanform.ucoz.ru/</a:t>
            </a:r>
            <a:r>
              <a:rPr lang="ru-RU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A93911-105B-41A1-90EE-6156404582F1}"/>
              </a:ext>
            </a:extLst>
          </p:cNvPr>
          <p:cNvSpPr txBox="1"/>
          <p:nvPr/>
        </p:nvSpPr>
        <p:spPr>
          <a:xfrm>
            <a:off x="231681" y="2339105"/>
            <a:ext cx="43234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6"/>
              </a:rPr>
              <a:t>Последовательное соединение двух ламп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14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озврат 1">
            <a:hlinkClick r:id="" action="ppaction://hlinkshowjump?jump=lastslideviewed" highlightClick="1"/>
          </p:cNvPr>
          <p:cNvSpPr/>
          <p:nvPr/>
        </p:nvSpPr>
        <p:spPr>
          <a:xfrm>
            <a:off x="7072128" y="6191557"/>
            <a:ext cx="720080" cy="360040"/>
          </a:xfrm>
          <a:prstGeom prst="actionButtonReturn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889215" y="6191556"/>
            <a:ext cx="721979" cy="360040"/>
          </a:xfrm>
          <a:prstGeom prst="actionButtonForwardNext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38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041CA3E5-3400-4188-8211-1611D8627277}"/>
              </a:ext>
            </a:extLst>
          </p:cNvPr>
          <p:cNvSpPr txBox="1"/>
          <p:nvPr/>
        </p:nvSpPr>
        <p:spPr>
          <a:xfrm>
            <a:off x="323528" y="1124744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Два проводника сопротивлением 2 Ом и 3 Ом соединены последовательно. Сила тока в цепи 1 А. Определите сопротивление цепи, напряжение на каждом проводнике и полное напряжение. </a:t>
            </a:r>
          </a:p>
        </p:txBody>
      </p:sp>
      <p:cxnSp>
        <p:nvCxnSpPr>
          <p:cNvPr id="15" name="Прямая соединительная линия 14"/>
          <p:cNvCxnSpPr>
            <a:cxnSpLocks/>
          </p:cNvCxnSpPr>
          <p:nvPr/>
        </p:nvCxnSpPr>
        <p:spPr>
          <a:xfrm flipH="1">
            <a:off x="323528" y="5013176"/>
            <a:ext cx="238872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95537" y="343940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₁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Ом    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7544" y="4365104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A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7544" y="508518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R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₁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79712" y="6165304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6 Ом; 2 В; 3 В; 5 В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84394" y="2797229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(4):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843808" y="2780928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(8):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39552" y="3429000"/>
            <a:ext cx="20328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cxnSp>
        <p:nvCxnSpPr>
          <p:cNvPr id="13" name="Прямая соединительная линия 12"/>
          <p:cNvCxnSpPr>
            <a:cxnSpLocks/>
          </p:cNvCxnSpPr>
          <p:nvPr/>
        </p:nvCxnSpPr>
        <p:spPr>
          <a:xfrm flipH="1">
            <a:off x="2712256" y="2780928"/>
            <a:ext cx="1" cy="338437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A2104D5B-D76A-4BBA-B235-DF91B7CD7DD0}"/>
              </a:ext>
            </a:extLst>
          </p:cNvPr>
          <p:cNvSpPr/>
          <p:nvPr/>
        </p:nvSpPr>
        <p:spPr>
          <a:xfrm>
            <a:off x="251520" y="4509120"/>
            <a:ext cx="2032833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6" name="Объект 35">
            <a:extLst>
              <a:ext uri="{FF2B5EF4-FFF2-40B4-BE49-F238E27FC236}">
                <a16:creationId xmlns:a16="http://schemas.microsoft.com/office/drawing/2014/main" id="{02C18CED-30FE-4036-B92D-A6FE3441F8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755991"/>
              </p:ext>
            </p:extLst>
          </p:nvPr>
        </p:nvGraphicFramePr>
        <p:xfrm>
          <a:off x="2771800" y="3356992"/>
          <a:ext cx="4775200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9" name="Equation" r:id="rId4" imgW="2133360" imgH="228600" progId="Equation.DSMT4">
                  <p:embed/>
                </p:oleObj>
              </mc:Choice>
              <mc:Fallback>
                <p:oleObj name="Equation" r:id="rId4" imgW="2133360" imgH="228600" progId="Equation.DSMT4">
                  <p:embed/>
                  <p:pic>
                    <p:nvPicPr>
                      <p:cNvPr id="2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3356992"/>
                        <a:ext cx="4775200" cy="573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Объект 36">
            <a:extLst>
              <a:ext uri="{FF2B5EF4-FFF2-40B4-BE49-F238E27FC236}">
                <a16:creationId xmlns:a16="http://schemas.microsoft.com/office/drawing/2014/main" id="{ABCB40DB-D75D-40DD-A3D1-843788A792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0980171"/>
              </p:ext>
            </p:extLst>
          </p:nvPr>
        </p:nvGraphicFramePr>
        <p:xfrm>
          <a:off x="2843808" y="4437112"/>
          <a:ext cx="3744912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0" name="Equation" r:id="rId6" imgW="1676160" imgH="228600" progId="Equation.DSMT4">
                  <p:embed/>
                </p:oleObj>
              </mc:Choice>
              <mc:Fallback>
                <p:oleObj name="Equation" r:id="rId6" imgW="1676160" imgH="228600" progId="Equation.DSMT4">
                  <p:embed/>
                  <p:pic>
                    <p:nvPicPr>
                      <p:cNvPr id="36" name="Объект 35">
                        <a:extLst>
                          <a:ext uri="{FF2B5EF4-FFF2-40B4-BE49-F238E27FC236}">
                            <a16:creationId xmlns:a16="http://schemas.microsoft.com/office/drawing/2014/main" id="{02C18CED-30FE-4036-B92D-A6FE3441F8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4437112"/>
                        <a:ext cx="3744912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E717A229-6486-45C6-B08B-B115EFDBF112}"/>
              </a:ext>
            </a:extLst>
          </p:cNvPr>
          <p:cNvSpPr txBox="1"/>
          <p:nvPr/>
        </p:nvSpPr>
        <p:spPr>
          <a:xfrm>
            <a:off x="395536" y="386104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₂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Ом    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B5D4462-E20D-4440-871A-9EDB063C6C79}"/>
              </a:ext>
            </a:extLst>
          </p:cNvPr>
          <p:cNvSpPr txBox="1"/>
          <p:nvPr/>
        </p:nvSpPr>
        <p:spPr>
          <a:xfrm>
            <a:off x="395536" y="5517232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₂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67544" y="4005064"/>
            <a:ext cx="20328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3EAAE6DE-8D56-4621-A39E-E0F145697D02}"/>
              </a:ext>
            </a:extLst>
          </p:cNvPr>
          <p:cNvSpPr/>
          <p:nvPr/>
        </p:nvSpPr>
        <p:spPr>
          <a:xfrm>
            <a:off x="395536" y="5085184"/>
            <a:ext cx="2032833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D596F192-18F2-4919-96E4-182A7BC599AC}"/>
              </a:ext>
            </a:extLst>
          </p:cNvPr>
          <p:cNvSpPr/>
          <p:nvPr/>
        </p:nvSpPr>
        <p:spPr>
          <a:xfrm>
            <a:off x="395536" y="5661248"/>
            <a:ext cx="2032833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3" name="Объект 32">
            <a:extLst>
              <a:ext uri="{FF2B5EF4-FFF2-40B4-BE49-F238E27FC236}">
                <a16:creationId xmlns:a16="http://schemas.microsoft.com/office/drawing/2014/main" id="{957E03A1-037F-4C4D-8857-CE3FD0C35D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2609654"/>
              </p:ext>
            </p:extLst>
          </p:nvPr>
        </p:nvGraphicFramePr>
        <p:xfrm>
          <a:off x="2843808" y="5013176"/>
          <a:ext cx="3773487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1" name="Equation" r:id="rId8" imgW="1688760" imgH="228600" progId="Equation.DSMT4">
                  <p:embed/>
                </p:oleObj>
              </mc:Choice>
              <mc:Fallback>
                <p:oleObj name="Equation" r:id="rId8" imgW="1688760" imgH="228600" progId="Equation.DSMT4">
                  <p:embed/>
                  <p:pic>
                    <p:nvPicPr>
                      <p:cNvPr id="37" name="Объект 36">
                        <a:extLst>
                          <a:ext uri="{FF2B5EF4-FFF2-40B4-BE49-F238E27FC236}">
                            <a16:creationId xmlns:a16="http://schemas.microsoft.com/office/drawing/2014/main" id="{ABCB40DB-D75D-40DD-A3D1-843788A792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5013176"/>
                        <a:ext cx="3773487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Объект 33">
            <a:extLst>
              <a:ext uri="{FF2B5EF4-FFF2-40B4-BE49-F238E27FC236}">
                <a16:creationId xmlns:a16="http://schemas.microsoft.com/office/drawing/2014/main" id="{52467096-26FB-4BF3-8FF0-AE00B82051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3630753"/>
              </p:ext>
            </p:extLst>
          </p:nvPr>
        </p:nvGraphicFramePr>
        <p:xfrm>
          <a:off x="2843808" y="3861048"/>
          <a:ext cx="2287587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2" name="Equation" r:id="rId10" imgW="1015920" imgH="228600" progId="Equation.DSMT4">
                  <p:embed/>
                </p:oleObj>
              </mc:Choice>
              <mc:Fallback>
                <p:oleObj name="Equation" r:id="rId10" imgW="1015920" imgH="228600" progId="Equation.DSMT4">
                  <p:embed/>
                  <p:pic>
                    <p:nvPicPr>
                      <p:cNvPr id="10" name="Объект 9">
                        <a:extLst>
                          <a:ext uri="{FF2B5EF4-FFF2-40B4-BE49-F238E27FC236}">
                            <a16:creationId xmlns:a16="http://schemas.microsoft.com/office/drawing/2014/main" id="{27A214BB-5234-467F-A244-919BA2E5CB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3861048"/>
                        <a:ext cx="2287587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Объект 37">
            <a:extLst>
              <a:ext uri="{FF2B5EF4-FFF2-40B4-BE49-F238E27FC236}">
                <a16:creationId xmlns:a16="http://schemas.microsoft.com/office/drawing/2014/main" id="{EE46AEFF-DD29-4CB1-AA19-D6971BA70D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6242505"/>
              </p:ext>
            </p:extLst>
          </p:nvPr>
        </p:nvGraphicFramePr>
        <p:xfrm>
          <a:off x="2843808" y="5589240"/>
          <a:ext cx="2574925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3" name="Equation" r:id="rId12" imgW="1143000" imgH="228600" progId="Equation.DSMT4">
                  <p:embed/>
                </p:oleObj>
              </mc:Choice>
              <mc:Fallback>
                <p:oleObj name="Equation" r:id="rId12" imgW="1143000" imgH="228600" progId="Equation.DSMT4">
                  <p:embed/>
                  <p:pic>
                    <p:nvPicPr>
                      <p:cNvPr id="11" name="Объект 10">
                        <a:extLst>
                          <a:ext uri="{FF2B5EF4-FFF2-40B4-BE49-F238E27FC236}">
                            <a16:creationId xmlns:a16="http://schemas.microsoft.com/office/drawing/2014/main" id="{14727252-58D7-4B19-A2D4-F0DBCCE11D2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5589240"/>
                        <a:ext cx="2574925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1778A62D-256A-470C-96E2-097EA1FABD0F}"/>
              </a:ext>
            </a:extLst>
          </p:cNvPr>
          <p:cNvSpPr/>
          <p:nvPr/>
        </p:nvSpPr>
        <p:spPr>
          <a:xfrm>
            <a:off x="4427984" y="3429000"/>
            <a:ext cx="3240360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761481F6-982E-4C03-B15A-7B08AB2C40F9}"/>
              </a:ext>
            </a:extLst>
          </p:cNvPr>
          <p:cNvSpPr/>
          <p:nvPr/>
        </p:nvSpPr>
        <p:spPr>
          <a:xfrm>
            <a:off x="4067944" y="4437112"/>
            <a:ext cx="2664296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904003F8-2A1F-496C-BD3D-34D3345F53A2}"/>
              </a:ext>
            </a:extLst>
          </p:cNvPr>
          <p:cNvSpPr/>
          <p:nvPr/>
        </p:nvSpPr>
        <p:spPr>
          <a:xfrm>
            <a:off x="4139952" y="5085184"/>
            <a:ext cx="2664296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162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3" grpId="0"/>
      <p:bldP spid="28" grpId="0" animBg="1"/>
      <p:bldP spid="35" grpId="0" animBg="1"/>
      <p:bldP spid="27" grpId="0" animBg="1"/>
      <p:bldP spid="30" grpId="0" animBg="1"/>
      <p:bldP spid="31" grpId="0" animBg="1"/>
      <p:bldP spid="39" grpId="0" animBg="1"/>
      <p:bldP spid="40" grpId="0" animBg="1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780928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861048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 (4):</a:t>
            </a:r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6706112" y="6068027"/>
            <a:ext cx="1356417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Образец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EAC68B-ADF0-44EA-8318-F418155B00ED}"/>
              </a:ext>
            </a:extLst>
          </p:cNvPr>
          <p:cNvSpPr txBox="1"/>
          <p:nvPr/>
        </p:nvSpPr>
        <p:spPr>
          <a:xfrm>
            <a:off x="323528" y="1124744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Два проводника сопротивлением 4 Ом и 6 Ом соединены последовательно. Сила тока в цепи 0,5 А. Определите сопротивление цепи, напряжение на каждом проводнике и полное напряжение.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F823D9-CC07-46F7-84FA-FD94D8861F7E}"/>
              </a:ext>
            </a:extLst>
          </p:cNvPr>
          <p:cNvSpPr txBox="1"/>
          <p:nvPr/>
        </p:nvSpPr>
        <p:spPr>
          <a:xfrm>
            <a:off x="755576" y="3284984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10 Ом; 2 В; 3 В; 5 В</a:t>
            </a:r>
          </a:p>
        </p:txBody>
      </p:sp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2188DAB5-2FD3-4A5A-AC0F-1A9E485F5B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5207614"/>
              </p:ext>
            </p:extLst>
          </p:nvPr>
        </p:nvGraphicFramePr>
        <p:xfrm>
          <a:off x="683568" y="4437112"/>
          <a:ext cx="280831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3" name="Equation" r:id="rId4" imgW="1091880" imgH="177480" progId="Equation.DSMT4">
                  <p:embed/>
                </p:oleObj>
              </mc:Choice>
              <mc:Fallback>
                <p:oleObj name="Equation" r:id="rId4" imgW="1091880" imgH="177480" progId="Equation.DSMT4">
                  <p:embed/>
                  <p:pic>
                    <p:nvPicPr>
                      <p:cNvPr id="36" name="Объект 35">
                        <a:extLst>
                          <a:ext uri="{FF2B5EF4-FFF2-40B4-BE49-F238E27FC236}">
                            <a16:creationId xmlns:a16="http://schemas.microsoft.com/office/drawing/2014/main" id="{02C18CED-30FE-4036-B92D-A6FE3441F8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4437112"/>
                        <a:ext cx="2808312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816EF30-0583-4239-A8A3-EEE5EF67336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7" t="27511" r="47867" b="44400"/>
          <a:stretch/>
        </p:blipFill>
        <p:spPr>
          <a:xfrm>
            <a:off x="4572000" y="3140968"/>
            <a:ext cx="4392225" cy="2109336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9703F5E-8BEE-486E-8F1A-C5DAC22651E4}"/>
              </a:ext>
            </a:extLst>
          </p:cNvPr>
          <p:cNvSpPr/>
          <p:nvPr/>
        </p:nvSpPr>
        <p:spPr>
          <a:xfrm>
            <a:off x="4644008" y="3140968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4F26B43B-1333-4A10-A0E2-83A6E546BE23}"/>
              </a:ext>
            </a:extLst>
          </p:cNvPr>
          <p:cNvSpPr/>
          <p:nvPr/>
        </p:nvSpPr>
        <p:spPr>
          <a:xfrm>
            <a:off x="8532440" y="3140968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7" name="Объект 16">
            <a:extLst>
              <a:ext uri="{FF2B5EF4-FFF2-40B4-BE49-F238E27FC236}">
                <a16:creationId xmlns:a16="http://schemas.microsoft.com/office/drawing/2014/main" id="{9AE1848B-F57F-472D-8D85-3B0110EF53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1977032"/>
              </p:ext>
            </p:extLst>
          </p:nvPr>
        </p:nvGraphicFramePr>
        <p:xfrm>
          <a:off x="683568" y="4869160"/>
          <a:ext cx="2468563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4" name="Equation" r:id="rId7" imgW="1104840" imgH="228600" progId="Equation.DSMT4">
                  <p:embed/>
                </p:oleObj>
              </mc:Choice>
              <mc:Fallback>
                <p:oleObj name="Equation" r:id="rId7" imgW="1104840" imgH="228600" progId="Equation.DSMT4">
                  <p:embed/>
                  <p:pic>
                    <p:nvPicPr>
                      <p:cNvPr id="37" name="Объект 36">
                        <a:extLst>
                          <a:ext uri="{FF2B5EF4-FFF2-40B4-BE49-F238E27FC236}">
                            <a16:creationId xmlns:a16="http://schemas.microsoft.com/office/drawing/2014/main" id="{ABCB40DB-D75D-40DD-A3D1-843788A792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4869160"/>
                        <a:ext cx="2468563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>
            <a:extLst>
              <a:ext uri="{FF2B5EF4-FFF2-40B4-BE49-F238E27FC236}">
                <a16:creationId xmlns:a16="http://schemas.microsoft.com/office/drawing/2014/main" id="{39C4ACAA-9EE5-4628-A4DB-E4E79E3A02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7609820"/>
              </p:ext>
            </p:extLst>
          </p:nvPr>
        </p:nvGraphicFramePr>
        <p:xfrm>
          <a:off x="669925" y="5373688"/>
          <a:ext cx="2497138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" name="Equation" r:id="rId9" imgW="1117440" imgH="228600" progId="Equation.DSMT4">
                  <p:embed/>
                </p:oleObj>
              </mc:Choice>
              <mc:Fallback>
                <p:oleObj name="Equation" r:id="rId9" imgW="1117440" imgH="228600" progId="Equation.DSMT4">
                  <p:embed/>
                  <p:pic>
                    <p:nvPicPr>
                      <p:cNvPr id="17" name="Объект 16">
                        <a:extLst>
                          <a:ext uri="{FF2B5EF4-FFF2-40B4-BE49-F238E27FC236}">
                            <a16:creationId xmlns:a16="http://schemas.microsoft.com/office/drawing/2014/main" id="{9AE1848B-F57F-472D-8D85-3B0110EF53B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9925" y="5373688"/>
                        <a:ext cx="2497138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>
            <a:extLst>
              <a:ext uri="{FF2B5EF4-FFF2-40B4-BE49-F238E27FC236}">
                <a16:creationId xmlns:a16="http://schemas.microsoft.com/office/drawing/2014/main" id="{5C5D1445-6B5A-48C6-BDFB-A44CC667A9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884704"/>
              </p:ext>
            </p:extLst>
          </p:nvPr>
        </p:nvGraphicFramePr>
        <p:xfrm>
          <a:off x="683568" y="5877272"/>
          <a:ext cx="197485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6" name="Equation" r:id="rId11" imgW="876240" imgH="177480" progId="Equation.DSMT4">
                  <p:embed/>
                </p:oleObj>
              </mc:Choice>
              <mc:Fallback>
                <p:oleObj name="Equation" r:id="rId11" imgW="876240" imgH="177480" progId="Equation.DSMT4">
                  <p:embed/>
                  <p:pic>
                    <p:nvPicPr>
                      <p:cNvPr id="38" name="Объект 37">
                        <a:extLst>
                          <a:ext uri="{FF2B5EF4-FFF2-40B4-BE49-F238E27FC236}">
                            <a16:creationId xmlns:a16="http://schemas.microsoft.com/office/drawing/2014/main" id="{EE46AEFF-DD29-4CB1-AA19-D6971BA70D2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5877272"/>
                        <a:ext cx="1974850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322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 на определение напряжения </a:t>
            </a:r>
          </a:p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силы тока на всём участке цепи:</a:t>
            </a: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CF61500-EE2C-484B-A518-722B7C94DDB8}"/>
              </a:ext>
            </a:extLst>
          </p:cNvPr>
          <p:cNvGrpSpPr/>
          <p:nvPr/>
        </p:nvGrpSpPr>
        <p:grpSpPr>
          <a:xfrm>
            <a:off x="4622652" y="3698417"/>
            <a:ext cx="4388252" cy="1019881"/>
            <a:chOff x="4622652" y="3698417"/>
            <a:chExt cx="4388252" cy="1019881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019EBC59-4460-4717-83C0-1184B6AFAB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E7EEEE"/>
                </a:clrFrom>
                <a:clrTo>
                  <a:srgbClr val="E7EEEE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62384">
              <a:off x="4622652" y="3698417"/>
              <a:ext cx="4388252" cy="1008112"/>
            </a:xfrm>
            <a:prstGeom prst="rect">
              <a:avLst/>
            </a:prstGeom>
          </p:spPr>
        </p:pic>
        <p:sp>
          <p:nvSpPr>
            <p:cNvPr id="5" name="Овал 4">
              <a:extLst>
                <a:ext uri="{FF2B5EF4-FFF2-40B4-BE49-F238E27FC236}">
                  <a16:creationId xmlns:a16="http://schemas.microsoft.com/office/drawing/2014/main" id="{8E015788-0D27-4133-97C7-A75018276C18}"/>
                </a:ext>
              </a:extLst>
            </p:cNvPr>
            <p:cNvSpPr/>
            <p:nvPr/>
          </p:nvSpPr>
          <p:spPr>
            <a:xfrm rot="20598350">
              <a:off x="4749174" y="4276857"/>
              <a:ext cx="682812" cy="44144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F222228D-A969-483F-ADE2-A668F931EB26}"/>
              </a:ext>
            </a:extLst>
          </p:cNvPr>
          <p:cNvSpPr txBox="1"/>
          <p:nvPr/>
        </p:nvSpPr>
        <p:spPr>
          <a:xfrm>
            <a:off x="323528" y="1124744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сеть последовательно включены два резистора сопротивлением 18 Ом и 36 Ом. Каково напряжение на втором резисторе, если на первом напряжение 5,4 В? Определите напряжение и силу тока на всём участке цепи.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18008FA-1BBB-4A05-A2E5-DFB2708E6520}"/>
              </a:ext>
            </a:extLst>
          </p:cNvPr>
          <p:cNvSpPr/>
          <p:nvPr/>
        </p:nvSpPr>
        <p:spPr>
          <a:xfrm>
            <a:off x="251520" y="2780928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975DA2DC-17BC-40CE-B94E-D021896FB8B9}"/>
              </a:ext>
            </a:extLst>
          </p:cNvPr>
          <p:cNvSpPr/>
          <p:nvPr/>
        </p:nvSpPr>
        <p:spPr>
          <a:xfrm>
            <a:off x="251520" y="3861048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 (3):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9C3A8E8-CA31-4D56-A4E6-B12FB8CCD3A5}"/>
              </a:ext>
            </a:extLst>
          </p:cNvPr>
          <p:cNvSpPr txBox="1"/>
          <p:nvPr/>
        </p:nvSpPr>
        <p:spPr>
          <a:xfrm>
            <a:off x="755576" y="3284984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0,3 А; 10,8 В; 16,2 В</a:t>
            </a:r>
          </a:p>
        </p:txBody>
      </p:sp>
      <p:graphicFrame>
        <p:nvGraphicFramePr>
          <p:cNvPr id="21" name="Объект 20">
            <a:extLst>
              <a:ext uri="{FF2B5EF4-FFF2-40B4-BE49-F238E27FC236}">
                <a16:creationId xmlns:a16="http://schemas.microsoft.com/office/drawing/2014/main" id="{A6EDE8C8-7187-4BED-9AF1-45F73C841B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4121214"/>
              </p:ext>
            </p:extLst>
          </p:nvPr>
        </p:nvGraphicFramePr>
        <p:xfrm>
          <a:off x="814388" y="4365625"/>
          <a:ext cx="3135312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7" name="Equation" r:id="rId6" imgW="1218960" imgH="393480" progId="Equation.DSMT4">
                  <p:embed/>
                </p:oleObj>
              </mc:Choice>
              <mc:Fallback>
                <p:oleObj name="Equation" r:id="rId6" imgW="1218960" imgH="393480" progId="Equation.DSMT4">
                  <p:embed/>
                  <p:pic>
                    <p:nvPicPr>
                      <p:cNvPr id="12" name="Объект 11">
                        <a:extLst>
                          <a:ext uri="{FF2B5EF4-FFF2-40B4-BE49-F238E27FC236}">
                            <a16:creationId xmlns:a16="http://schemas.microsoft.com/office/drawing/2014/main" id="{2188DAB5-2FD3-4A5A-AC0F-1A9E485F5BE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4388" y="4365625"/>
                        <a:ext cx="3135312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Объект 22">
            <a:extLst>
              <a:ext uri="{FF2B5EF4-FFF2-40B4-BE49-F238E27FC236}">
                <a16:creationId xmlns:a16="http://schemas.microsoft.com/office/drawing/2014/main" id="{ED267949-FBFA-4E78-BEB6-AFF4347B13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9018118"/>
              </p:ext>
            </p:extLst>
          </p:nvPr>
        </p:nvGraphicFramePr>
        <p:xfrm>
          <a:off x="971600" y="5301208"/>
          <a:ext cx="289307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8" name="Equation" r:id="rId8" imgW="1193760" imgH="228600" progId="Equation.DSMT4">
                  <p:embed/>
                </p:oleObj>
              </mc:Choice>
              <mc:Fallback>
                <p:oleObj name="Equation" r:id="rId8" imgW="1193760" imgH="228600" progId="Equation.DSMT4">
                  <p:embed/>
                  <p:pic>
                    <p:nvPicPr>
                      <p:cNvPr id="18" name="Объект 17">
                        <a:extLst>
                          <a:ext uri="{FF2B5EF4-FFF2-40B4-BE49-F238E27FC236}">
                            <a16:creationId xmlns:a16="http://schemas.microsoft.com/office/drawing/2014/main" id="{39C4ACAA-9EE5-4628-A4DB-E4E79E3A02B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5301208"/>
                        <a:ext cx="2893070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Объект 23">
            <a:extLst>
              <a:ext uri="{FF2B5EF4-FFF2-40B4-BE49-F238E27FC236}">
                <a16:creationId xmlns:a16="http://schemas.microsoft.com/office/drawing/2014/main" id="{3D3FAC75-5A0B-4AB0-95E5-8CFBD67D40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916730"/>
              </p:ext>
            </p:extLst>
          </p:nvPr>
        </p:nvGraphicFramePr>
        <p:xfrm>
          <a:off x="323528" y="5805264"/>
          <a:ext cx="4006850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9" name="Equation" r:id="rId10" imgW="1777680" imgH="253800" progId="Equation.DSMT4">
                  <p:embed/>
                </p:oleObj>
              </mc:Choice>
              <mc:Fallback>
                <p:oleObj name="Equation" r:id="rId10" imgW="1777680" imgH="253800" progId="Equation.DSMT4">
                  <p:embed/>
                  <p:pic>
                    <p:nvPicPr>
                      <p:cNvPr id="19" name="Объект 18">
                        <a:extLst>
                          <a:ext uri="{FF2B5EF4-FFF2-40B4-BE49-F238E27FC236}">
                            <a16:creationId xmlns:a16="http://schemas.microsoft.com/office/drawing/2014/main" id="{5C5D1445-6B5A-48C6-BDFB-A44CC667A9D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5805264"/>
                        <a:ext cx="4006850" cy="639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258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53CBA546-363F-4F06-8AAC-B432001D4DA6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1CA3E5-3400-4188-8211-1611D8627277}"/>
              </a:ext>
            </a:extLst>
          </p:cNvPr>
          <p:cNvSpPr txBox="1"/>
          <p:nvPr/>
        </p:nvSpPr>
        <p:spPr>
          <a:xfrm>
            <a:off x="179512" y="1124744"/>
            <a:ext cx="87849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Два проводника сопротивлением 20 Ом и 30 Ом соединены последовательно. Напряжение на концах первого проводника 12 В. Определите сопротивление цепи, силу тока в цепи, напряжение на втором проводнике и полное напряжение.</a:t>
            </a:r>
          </a:p>
        </p:txBody>
      </p:sp>
      <p:cxnSp>
        <p:nvCxnSpPr>
          <p:cNvPr id="15" name="Прямая соединительная линия 14"/>
          <p:cNvCxnSpPr>
            <a:cxnSpLocks/>
          </p:cNvCxnSpPr>
          <p:nvPr/>
        </p:nvCxnSpPr>
        <p:spPr>
          <a:xfrm flipH="1">
            <a:off x="323528" y="5013176"/>
            <a:ext cx="238872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95537" y="343940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₁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Ом    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7544" y="4365104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₁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7544" y="508518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R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₂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59632" y="6165304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50 Ом; 18 В; 0,6 А; 30 В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84394" y="2797229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(4):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39552" y="3429000"/>
            <a:ext cx="20328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cxnSp>
        <p:nvCxnSpPr>
          <p:cNvPr id="13" name="Прямая соединительная линия 12"/>
          <p:cNvCxnSpPr>
            <a:cxnSpLocks/>
          </p:cNvCxnSpPr>
          <p:nvPr/>
        </p:nvCxnSpPr>
        <p:spPr>
          <a:xfrm flipH="1">
            <a:off x="2712256" y="2780928"/>
            <a:ext cx="1" cy="338437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A2104D5B-D76A-4BBA-B235-DF91B7CD7DD0}"/>
              </a:ext>
            </a:extLst>
          </p:cNvPr>
          <p:cNvSpPr/>
          <p:nvPr/>
        </p:nvSpPr>
        <p:spPr>
          <a:xfrm>
            <a:off x="467544" y="4509120"/>
            <a:ext cx="2032833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6" name="Объект 35">
            <a:extLst>
              <a:ext uri="{FF2B5EF4-FFF2-40B4-BE49-F238E27FC236}">
                <a16:creationId xmlns:a16="http://schemas.microsoft.com/office/drawing/2014/main" id="{02C18CED-30FE-4036-B92D-A6FE3441F8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360666"/>
              </p:ext>
            </p:extLst>
          </p:nvPr>
        </p:nvGraphicFramePr>
        <p:xfrm>
          <a:off x="2915816" y="3284984"/>
          <a:ext cx="3440113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8" name="Equation" r:id="rId4" imgW="1536480" imgH="431640" progId="Equation.DSMT4">
                  <p:embed/>
                </p:oleObj>
              </mc:Choice>
              <mc:Fallback>
                <p:oleObj name="Equation" r:id="rId4" imgW="1536480" imgH="431640" progId="Equation.DSMT4">
                  <p:embed/>
                  <p:pic>
                    <p:nvPicPr>
                      <p:cNvPr id="36" name="Объект 35">
                        <a:extLst>
                          <a:ext uri="{FF2B5EF4-FFF2-40B4-BE49-F238E27FC236}">
                            <a16:creationId xmlns:a16="http://schemas.microsoft.com/office/drawing/2014/main" id="{02C18CED-30FE-4036-B92D-A6FE3441F8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3284984"/>
                        <a:ext cx="3440113" cy="1082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E717A229-6486-45C6-B08B-B115EFDBF112}"/>
              </a:ext>
            </a:extLst>
          </p:cNvPr>
          <p:cNvSpPr txBox="1"/>
          <p:nvPr/>
        </p:nvSpPr>
        <p:spPr>
          <a:xfrm>
            <a:off x="395536" y="386104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₂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Ом    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B5D4462-E20D-4440-871A-9EDB063C6C79}"/>
              </a:ext>
            </a:extLst>
          </p:cNvPr>
          <p:cNvSpPr txBox="1"/>
          <p:nvPr/>
        </p:nvSpPr>
        <p:spPr>
          <a:xfrm>
            <a:off x="395536" y="5517232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I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95536" y="4005064"/>
            <a:ext cx="20328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3EAAE6DE-8D56-4621-A39E-E0F145697D02}"/>
              </a:ext>
            </a:extLst>
          </p:cNvPr>
          <p:cNvSpPr/>
          <p:nvPr/>
        </p:nvSpPr>
        <p:spPr>
          <a:xfrm>
            <a:off x="539552" y="5085184"/>
            <a:ext cx="2032833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D596F192-18F2-4919-96E4-182A7BC599AC}"/>
              </a:ext>
            </a:extLst>
          </p:cNvPr>
          <p:cNvSpPr/>
          <p:nvPr/>
        </p:nvSpPr>
        <p:spPr>
          <a:xfrm>
            <a:off x="539552" y="5661248"/>
            <a:ext cx="2032833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3" name="Объект 32">
            <a:extLst>
              <a:ext uri="{FF2B5EF4-FFF2-40B4-BE49-F238E27FC236}">
                <a16:creationId xmlns:a16="http://schemas.microsoft.com/office/drawing/2014/main" id="{957E03A1-037F-4C4D-8857-CE3FD0C35D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966956"/>
              </p:ext>
            </p:extLst>
          </p:nvPr>
        </p:nvGraphicFramePr>
        <p:xfrm>
          <a:off x="2843808" y="4221088"/>
          <a:ext cx="442595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9" name="Equation" r:id="rId6" imgW="1981080" imgH="228600" progId="Equation.DSMT4">
                  <p:embed/>
                </p:oleObj>
              </mc:Choice>
              <mc:Fallback>
                <p:oleObj name="Equation" r:id="rId6" imgW="1981080" imgH="228600" progId="Equation.DSMT4">
                  <p:embed/>
                  <p:pic>
                    <p:nvPicPr>
                      <p:cNvPr id="33" name="Объект 32">
                        <a:extLst>
                          <a:ext uri="{FF2B5EF4-FFF2-40B4-BE49-F238E27FC236}">
                            <a16:creationId xmlns:a16="http://schemas.microsoft.com/office/drawing/2014/main" id="{957E03A1-037F-4C4D-8857-CE3FD0C35D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4221088"/>
                        <a:ext cx="4425950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Объект 37">
            <a:extLst>
              <a:ext uri="{FF2B5EF4-FFF2-40B4-BE49-F238E27FC236}">
                <a16:creationId xmlns:a16="http://schemas.microsoft.com/office/drawing/2014/main" id="{EE46AEFF-DD29-4CB1-AA19-D6971BA70D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6570842"/>
              </p:ext>
            </p:extLst>
          </p:nvPr>
        </p:nvGraphicFramePr>
        <p:xfrm>
          <a:off x="2843808" y="4725144"/>
          <a:ext cx="4633912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0" name="Equation" r:id="rId8" imgW="2057400" imgH="228600" progId="Equation.DSMT4">
                  <p:embed/>
                </p:oleObj>
              </mc:Choice>
              <mc:Fallback>
                <p:oleObj name="Equation" r:id="rId8" imgW="2057400" imgH="228600" progId="Equation.DSMT4">
                  <p:embed/>
                  <p:pic>
                    <p:nvPicPr>
                      <p:cNvPr id="38" name="Объект 37">
                        <a:extLst>
                          <a:ext uri="{FF2B5EF4-FFF2-40B4-BE49-F238E27FC236}">
                            <a16:creationId xmlns:a16="http://schemas.microsoft.com/office/drawing/2014/main" id="{EE46AEFF-DD29-4CB1-AA19-D6971BA70D2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4725144"/>
                        <a:ext cx="4633912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1778A62D-256A-470C-96E2-097EA1FABD0F}"/>
              </a:ext>
            </a:extLst>
          </p:cNvPr>
          <p:cNvSpPr/>
          <p:nvPr/>
        </p:nvSpPr>
        <p:spPr>
          <a:xfrm>
            <a:off x="3923928" y="3284984"/>
            <a:ext cx="25922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761481F6-982E-4C03-B15A-7B08AB2C40F9}"/>
              </a:ext>
            </a:extLst>
          </p:cNvPr>
          <p:cNvSpPr/>
          <p:nvPr/>
        </p:nvSpPr>
        <p:spPr>
          <a:xfrm>
            <a:off x="4139952" y="4221088"/>
            <a:ext cx="3384376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904003F8-2A1F-496C-BD3D-34D3345F53A2}"/>
              </a:ext>
            </a:extLst>
          </p:cNvPr>
          <p:cNvSpPr/>
          <p:nvPr/>
        </p:nvSpPr>
        <p:spPr>
          <a:xfrm>
            <a:off x="4572000" y="4797153"/>
            <a:ext cx="32403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3" name="Объект 42">
            <a:extLst>
              <a:ext uri="{FF2B5EF4-FFF2-40B4-BE49-F238E27FC236}">
                <a16:creationId xmlns:a16="http://schemas.microsoft.com/office/drawing/2014/main" id="{22CE23E5-440E-49E0-95BA-F0394F0C8A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1193118"/>
              </p:ext>
            </p:extLst>
          </p:nvPr>
        </p:nvGraphicFramePr>
        <p:xfrm>
          <a:off x="2843808" y="5229200"/>
          <a:ext cx="3441700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1" name="Equation" r:id="rId10" imgW="1536480" imgH="419040" progId="Equation.DSMT4">
                  <p:embed/>
                </p:oleObj>
              </mc:Choice>
              <mc:Fallback>
                <p:oleObj name="Equation" r:id="rId10" imgW="1536480" imgH="419040" progId="Equation.DSMT4">
                  <p:embed/>
                  <p:pic>
                    <p:nvPicPr>
                      <p:cNvPr id="36" name="Объект 35">
                        <a:extLst>
                          <a:ext uri="{FF2B5EF4-FFF2-40B4-BE49-F238E27FC236}">
                            <a16:creationId xmlns:a16="http://schemas.microsoft.com/office/drawing/2014/main" id="{02C18CED-30FE-4036-B92D-A6FE3441F8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5229200"/>
                        <a:ext cx="3441700" cy="1052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2843808" y="2780928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(8):</a:t>
            </a: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1AA004CD-691B-49DC-AAE4-AC87025D8858}"/>
              </a:ext>
            </a:extLst>
          </p:cNvPr>
          <p:cNvSpPr/>
          <p:nvPr/>
        </p:nvSpPr>
        <p:spPr>
          <a:xfrm>
            <a:off x="3851920" y="5229200"/>
            <a:ext cx="259228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723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3" grpId="0"/>
      <p:bldP spid="28" grpId="0" animBg="1"/>
      <p:bldP spid="35" grpId="0" animBg="1"/>
      <p:bldP spid="27" grpId="0" animBg="1"/>
      <p:bldP spid="30" grpId="0" animBg="1"/>
      <p:bldP spid="31" grpId="0" animBg="1"/>
      <p:bldP spid="39" grpId="0" animBg="1"/>
      <p:bldP spid="40" grpId="0" animBg="1"/>
      <p:bldP spid="41" grpId="0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780928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861048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 (4):</a:t>
            </a:r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6706112" y="6068027"/>
            <a:ext cx="1356417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Образец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F823D9-CC07-46F7-84FA-FD94D8861F7E}"/>
              </a:ext>
            </a:extLst>
          </p:cNvPr>
          <p:cNvSpPr txBox="1"/>
          <p:nvPr/>
        </p:nvSpPr>
        <p:spPr>
          <a:xfrm>
            <a:off x="251520" y="3284984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0,25 А; 10 В; 25 В; 100 Ом</a:t>
            </a:r>
          </a:p>
        </p:txBody>
      </p:sp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2188DAB5-2FD3-4A5A-AC0F-1A9E485F5B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6206964"/>
              </p:ext>
            </p:extLst>
          </p:nvPr>
        </p:nvGraphicFramePr>
        <p:xfrm>
          <a:off x="971600" y="4149080"/>
          <a:ext cx="3200400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name="Equation" r:id="rId4" imgW="1244520" imgH="393480" progId="Equation.DSMT4">
                  <p:embed/>
                </p:oleObj>
              </mc:Choice>
              <mc:Fallback>
                <p:oleObj name="Equation" r:id="rId4" imgW="1244520" imgH="393480" progId="Equation.DSMT4">
                  <p:embed/>
                  <p:pic>
                    <p:nvPicPr>
                      <p:cNvPr id="12" name="Объект 11">
                        <a:extLst>
                          <a:ext uri="{FF2B5EF4-FFF2-40B4-BE49-F238E27FC236}">
                            <a16:creationId xmlns:a16="http://schemas.microsoft.com/office/drawing/2014/main" id="{2188DAB5-2FD3-4A5A-AC0F-1A9E485F5BE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4149080"/>
                        <a:ext cx="3200400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816EF30-0583-4239-A8A3-EEE5EF67336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7" t="27511" r="47867" b="44400"/>
          <a:stretch/>
        </p:blipFill>
        <p:spPr>
          <a:xfrm>
            <a:off x="4572000" y="3140968"/>
            <a:ext cx="4392225" cy="2109336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9703F5E-8BEE-486E-8F1A-C5DAC22651E4}"/>
              </a:ext>
            </a:extLst>
          </p:cNvPr>
          <p:cNvSpPr/>
          <p:nvPr/>
        </p:nvSpPr>
        <p:spPr>
          <a:xfrm>
            <a:off x="4644008" y="3140968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4F26B43B-1333-4A10-A0E2-83A6E546BE23}"/>
              </a:ext>
            </a:extLst>
          </p:cNvPr>
          <p:cNvSpPr/>
          <p:nvPr/>
        </p:nvSpPr>
        <p:spPr>
          <a:xfrm>
            <a:off x="8532440" y="3140968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7" name="Объект 16">
            <a:extLst>
              <a:ext uri="{FF2B5EF4-FFF2-40B4-BE49-F238E27FC236}">
                <a16:creationId xmlns:a16="http://schemas.microsoft.com/office/drawing/2014/main" id="{9AE1848B-F57F-472D-8D85-3B0110EF53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6302729"/>
              </p:ext>
            </p:extLst>
          </p:nvPr>
        </p:nvGraphicFramePr>
        <p:xfrm>
          <a:off x="467544" y="4941168"/>
          <a:ext cx="324036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" name="Equation" r:id="rId7" imgW="1269720" imgH="228600" progId="Equation.DSMT4">
                  <p:embed/>
                </p:oleObj>
              </mc:Choice>
              <mc:Fallback>
                <p:oleObj name="Equation" r:id="rId7" imgW="1269720" imgH="228600" progId="Equation.DSMT4">
                  <p:embed/>
                  <p:pic>
                    <p:nvPicPr>
                      <p:cNvPr id="17" name="Объект 16">
                        <a:extLst>
                          <a:ext uri="{FF2B5EF4-FFF2-40B4-BE49-F238E27FC236}">
                            <a16:creationId xmlns:a16="http://schemas.microsoft.com/office/drawing/2014/main" id="{9AE1848B-F57F-472D-8D85-3B0110EF53B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4941168"/>
                        <a:ext cx="3240360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>
            <a:extLst>
              <a:ext uri="{FF2B5EF4-FFF2-40B4-BE49-F238E27FC236}">
                <a16:creationId xmlns:a16="http://schemas.microsoft.com/office/drawing/2014/main" id="{39C4ACAA-9EE5-4628-A4DB-E4E79E3A02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2724232"/>
              </p:ext>
            </p:extLst>
          </p:nvPr>
        </p:nvGraphicFramePr>
        <p:xfrm>
          <a:off x="467544" y="5445224"/>
          <a:ext cx="224155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0" name="Equation" r:id="rId9" imgW="1002960" imgH="177480" progId="Equation.DSMT4">
                  <p:embed/>
                </p:oleObj>
              </mc:Choice>
              <mc:Fallback>
                <p:oleObj name="Equation" r:id="rId9" imgW="1002960" imgH="177480" progId="Equation.DSMT4">
                  <p:embed/>
                  <p:pic>
                    <p:nvPicPr>
                      <p:cNvPr id="18" name="Объект 17">
                        <a:extLst>
                          <a:ext uri="{FF2B5EF4-FFF2-40B4-BE49-F238E27FC236}">
                            <a16:creationId xmlns:a16="http://schemas.microsoft.com/office/drawing/2014/main" id="{39C4ACAA-9EE5-4628-A4DB-E4E79E3A02B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5445224"/>
                        <a:ext cx="2241550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>
            <a:extLst>
              <a:ext uri="{FF2B5EF4-FFF2-40B4-BE49-F238E27FC236}">
                <a16:creationId xmlns:a16="http://schemas.microsoft.com/office/drawing/2014/main" id="{5C5D1445-6B5A-48C6-BDFB-A44CC667A9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411943"/>
              </p:ext>
            </p:extLst>
          </p:nvPr>
        </p:nvGraphicFramePr>
        <p:xfrm>
          <a:off x="467544" y="5949280"/>
          <a:ext cx="307786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1" name="Equation" r:id="rId11" imgW="1244520" imgH="177480" progId="Equation.DSMT4">
                  <p:embed/>
                </p:oleObj>
              </mc:Choice>
              <mc:Fallback>
                <p:oleObj name="Equation" r:id="rId11" imgW="1244520" imgH="177480" progId="Equation.DSMT4">
                  <p:embed/>
                  <p:pic>
                    <p:nvPicPr>
                      <p:cNvPr id="19" name="Объект 18">
                        <a:extLst>
                          <a:ext uri="{FF2B5EF4-FFF2-40B4-BE49-F238E27FC236}">
                            <a16:creationId xmlns:a16="http://schemas.microsoft.com/office/drawing/2014/main" id="{5C5D1445-6B5A-48C6-BDFB-A44CC667A9D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5949280"/>
                        <a:ext cx="3077865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332D042-F2F3-43C4-A151-07E78DF76EED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0C7FA3-D37F-405E-8251-28A4142AFC2A}"/>
              </a:ext>
            </a:extLst>
          </p:cNvPr>
          <p:cNvSpPr txBox="1"/>
          <p:nvPr/>
        </p:nvSpPr>
        <p:spPr>
          <a:xfrm>
            <a:off x="179512" y="1124744"/>
            <a:ext cx="87849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Два проводника сопротивлением 40 Ом и 60 Ом соединены последовательно. Напряжение на концах второго проводника 15 В. Найдите силу тока в цепи, напряжение на первом проводнике, полное напряжение и полное сопротивление.</a:t>
            </a:r>
          </a:p>
        </p:txBody>
      </p:sp>
    </p:spTree>
    <p:extLst>
      <p:ext uri="{BB962C8B-B14F-4D97-AF65-F5344CB8AC3E}">
        <p14:creationId xmlns:p14="http://schemas.microsoft.com/office/powerpoint/2010/main" val="207108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 на определение напряжения </a:t>
            </a:r>
          </a:p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силы тока на всём участке цепи:</a:t>
            </a: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CF61500-EE2C-484B-A518-722B7C94DDB8}"/>
              </a:ext>
            </a:extLst>
          </p:cNvPr>
          <p:cNvGrpSpPr/>
          <p:nvPr/>
        </p:nvGrpSpPr>
        <p:grpSpPr>
          <a:xfrm>
            <a:off x="4622652" y="3698417"/>
            <a:ext cx="4388252" cy="1019881"/>
            <a:chOff x="4622652" y="3698417"/>
            <a:chExt cx="4388252" cy="1019881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019EBC59-4460-4717-83C0-1184B6AFAB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E7EEEE"/>
                </a:clrFrom>
                <a:clrTo>
                  <a:srgbClr val="E7EEEE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62384">
              <a:off x="4622652" y="3698417"/>
              <a:ext cx="4388252" cy="1008112"/>
            </a:xfrm>
            <a:prstGeom prst="rect">
              <a:avLst/>
            </a:prstGeom>
          </p:spPr>
        </p:pic>
        <p:sp>
          <p:nvSpPr>
            <p:cNvPr id="5" name="Овал 4">
              <a:extLst>
                <a:ext uri="{FF2B5EF4-FFF2-40B4-BE49-F238E27FC236}">
                  <a16:creationId xmlns:a16="http://schemas.microsoft.com/office/drawing/2014/main" id="{8E015788-0D27-4133-97C7-A75018276C18}"/>
                </a:ext>
              </a:extLst>
            </p:cNvPr>
            <p:cNvSpPr/>
            <p:nvPr/>
          </p:nvSpPr>
          <p:spPr>
            <a:xfrm rot="20598350">
              <a:off x="4749174" y="4276857"/>
              <a:ext cx="682812" cy="44144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F222228D-A969-483F-ADE2-A668F931EB26}"/>
              </a:ext>
            </a:extLst>
          </p:cNvPr>
          <p:cNvSpPr txBox="1"/>
          <p:nvPr/>
        </p:nvSpPr>
        <p:spPr>
          <a:xfrm>
            <a:off x="323528" y="1124744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сеть последовательно включены два резистора сопротивлением 100 Ом и 50 Ом. Каково напряжение на втором резисторе, если на первом напряжение 120 В? Определите напряжение и силу тока на всём участке цепи.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18008FA-1BBB-4A05-A2E5-DFB2708E6520}"/>
              </a:ext>
            </a:extLst>
          </p:cNvPr>
          <p:cNvSpPr/>
          <p:nvPr/>
        </p:nvSpPr>
        <p:spPr>
          <a:xfrm>
            <a:off x="251520" y="2780928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975DA2DC-17BC-40CE-B94E-D021896FB8B9}"/>
              </a:ext>
            </a:extLst>
          </p:cNvPr>
          <p:cNvSpPr/>
          <p:nvPr/>
        </p:nvSpPr>
        <p:spPr>
          <a:xfrm>
            <a:off x="251520" y="3861048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 (3):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9C3A8E8-CA31-4D56-A4E6-B12FB8CCD3A5}"/>
              </a:ext>
            </a:extLst>
          </p:cNvPr>
          <p:cNvSpPr txBox="1"/>
          <p:nvPr/>
        </p:nvSpPr>
        <p:spPr>
          <a:xfrm>
            <a:off x="971600" y="3284984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60 В; 180 В; 1,2 А </a:t>
            </a:r>
          </a:p>
        </p:txBody>
      </p:sp>
      <p:graphicFrame>
        <p:nvGraphicFramePr>
          <p:cNvPr id="21" name="Объект 20">
            <a:extLst>
              <a:ext uri="{FF2B5EF4-FFF2-40B4-BE49-F238E27FC236}">
                <a16:creationId xmlns:a16="http://schemas.microsoft.com/office/drawing/2014/main" id="{A6EDE8C8-7187-4BED-9AF1-45F73C841B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6412452"/>
              </p:ext>
            </p:extLst>
          </p:nvPr>
        </p:nvGraphicFramePr>
        <p:xfrm>
          <a:off x="788988" y="4365625"/>
          <a:ext cx="3332162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1" name="Equation" r:id="rId6" imgW="1295280" imgH="393480" progId="Equation.DSMT4">
                  <p:embed/>
                </p:oleObj>
              </mc:Choice>
              <mc:Fallback>
                <p:oleObj name="Equation" r:id="rId6" imgW="1295280" imgH="393480" progId="Equation.DSMT4">
                  <p:embed/>
                  <p:pic>
                    <p:nvPicPr>
                      <p:cNvPr id="21" name="Объект 20">
                        <a:extLst>
                          <a:ext uri="{FF2B5EF4-FFF2-40B4-BE49-F238E27FC236}">
                            <a16:creationId xmlns:a16="http://schemas.microsoft.com/office/drawing/2014/main" id="{A6EDE8C8-7187-4BED-9AF1-45F73C841BD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988" y="4365625"/>
                        <a:ext cx="3332162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Объект 22">
            <a:extLst>
              <a:ext uri="{FF2B5EF4-FFF2-40B4-BE49-F238E27FC236}">
                <a16:creationId xmlns:a16="http://schemas.microsoft.com/office/drawing/2014/main" id="{ED267949-FBFA-4E78-BEB6-AFF4347B13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3697038"/>
              </p:ext>
            </p:extLst>
          </p:nvPr>
        </p:nvGraphicFramePr>
        <p:xfrm>
          <a:off x="985838" y="5300663"/>
          <a:ext cx="2862262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2" name="Equation" r:id="rId8" imgW="1180800" imgH="228600" progId="Equation.DSMT4">
                  <p:embed/>
                </p:oleObj>
              </mc:Choice>
              <mc:Fallback>
                <p:oleObj name="Equation" r:id="rId8" imgW="1180800" imgH="228600" progId="Equation.DSMT4">
                  <p:embed/>
                  <p:pic>
                    <p:nvPicPr>
                      <p:cNvPr id="23" name="Объект 22">
                        <a:extLst>
                          <a:ext uri="{FF2B5EF4-FFF2-40B4-BE49-F238E27FC236}">
                            <a16:creationId xmlns:a16="http://schemas.microsoft.com/office/drawing/2014/main" id="{ED267949-FBFA-4E78-BEB6-AFF4347B131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5838" y="5300663"/>
                        <a:ext cx="2862262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Объект 23">
            <a:extLst>
              <a:ext uri="{FF2B5EF4-FFF2-40B4-BE49-F238E27FC236}">
                <a16:creationId xmlns:a16="http://schemas.microsoft.com/office/drawing/2014/main" id="{3D3FAC75-5A0B-4AB0-95E5-8CFBD67D40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0845811"/>
              </p:ext>
            </p:extLst>
          </p:nvPr>
        </p:nvGraphicFramePr>
        <p:xfrm>
          <a:off x="179512" y="5805488"/>
          <a:ext cx="4320481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3" name="Equation" r:id="rId10" imgW="1841400" imgH="253800" progId="Equation.DSMT4">
                  <p:embed/>
                </p:oleObj>
              </mc:Choice>
              <mc:Fallback>
                <p:oleObj name="Equation" r:id="rId10" imgW="1841400" imgH="253800" progId="Equation.DSMT4">
                  <p:embed/>
                  <p:pic>
                    <p:nvPicPr>
                      <p:cNvPr id="24" name="Объект 23">
                        <a:extLst>
                          <a:ext uri="{FF2B5EF4-FFF2-40B4-BE49-F238E27FC236}">
                            <a16:creationId xmlns:a16="http://schemas.microsoft.com/office/drawing/2014/main" id="{3D3FAC75-5A0B-4AB0-95E5-8CFBD67D400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5805488"/>
                        <a:ext cx="4320481" cy="639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4721DC80-EE0D-44CE-847A-5DBC3F29E80D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549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53CBA546-363F-4F06-8AAC-B432001D4DA6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1CA3E5-3400-4188-8211-1611D8627277}"/>
              </a:ext>
            </a:extLst>
          </p:cNvPr>
          <p:cNvSpPr txBox="1"/>
          <p:nvPr/>
        </p:nvSpPr>
        <p:spPr>
          <a:xfrm>
            <a:off x="107504" y="1124744"/>
            <a:ext cx="9036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Два резистора соединены последовательно. Сопротивление первого 12 Ом, полное сопротивление 30. Сила тока в цепи 2 А. Определить сопротивление первого резистора, напряжение на каждом проводнике и полное напряжение.</a:t>
            </a:r>
          </a:p>
        </p:txBody>
      </p:sp>
      <p:cxnSp>
        <p:nvCxnSpPr>
          <p:cNvPr id="15" name="Прямая соединительная линия 14"/>
          <p:cNvCxnSpPr>
            <a:cxnSpLocks/>
          </p:cNvCxnSpPr>
          <p:nvPr/>
        </p:nvCxnSpPr>
        <p:spPr>
          <a:xfrm flipH="1">
            <a:off x="323528" y="5013176"/>
            <a:ext cx="238872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95537" y="343940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₁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Ом    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3568" y="4365104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7544" y="508518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₂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₁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59632" y="6165304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Ом;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В;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6 В;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0 В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84394" y="2797229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(4):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67544" y="3501008"/>
            <a:ext cx="20328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cxnSp>
        <p:nvCxnSpPr>
          <p:cNvPr id="13" name="Прямая соединительная линия 12"/>
          <p:cNvCxnSpPr>
            <a:cxnSpLocks/>
          </p:cNvCxnSpPr>
          <p:nvPr/>
        </p:nvCxnSpPr>
        <p:spPr>
          <a:xfrm flipH="1">
            <a:off x="2712256" y="2780928"/>
            <a:ext cx="1" cy="338437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A2104D5B-D76A-4BBA-B235-DF91B7CD7DD0}"/>
              </a:ext>
            </a:extLst>
          </p:cNvPr>
          <p:cNvSpPr/>
          <p:nvPr/>
        </p:nvSpPr>
        <p:spPr>
          <a:xfrm>
            <a:off x="467544" y="4437112"/>
            <a:ext cx="2032833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6" name="Объект 35">
            <a:extLst>
              <a:ext uri="{FF2B5EF4-FFF2-40B4-BE49-F238E27FC236}">
                <a16:creationId xmlns:a16="http://schemas.microsoft.com/office/drawing/2014/main" id="{02C18CED-30FE-4036-B92D-A6FE3441F8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893728"/>
              </p:ext>
            </p:extLst>
          </p:nvPr>
        </p:nvGraphicFramePr>
        <p:xfrm>
          <a:off x="2843808" y="3429000"/>
          <a:ext cx="5688632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6" name="Equation" r:id="rId4" imgW="2349360" imgH="228600" progId="Equation.DSMT4">
                  <p:embed/>
                </p:oleObj>
              </mc:Choice>
              <mc:Fallback>
                <p:oleObj name="Equation" r:id="rId4" imgW="2349360" imgH="228600" progId="Equation.DSMT4">
                  <p:embed/>
                  <p:pic>
                    <p:nvPicPr>
                      <p:cNvPr id="36" name="Объект 35">
                        <a:extLst>
                          <a:ext uri="{FF2B5EF4-FFF2-40B4-BE49-F238E27FC236}">
                            <a16:creationId xmlns:a16="http://schemas.microsoft.com/office/drawing/2014/main" id="{02C18CED-30FE-4036-B92D-A6FE3441F8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3429000"/>
                        <a:ext cx="5688632" cy="573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E717A229-6486-45C6-B08B-B115EFDBF112}"/>
              </a:ext>
            </a:extLst>
          </p:cNvPr>
          <p:cNvSpPr txBox="1"/>
          <p:nvPr/>
        </p:nvSpPr>
        <p:spPr>
          <a:xfrm>
            <a:off x="395536" y="386104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₂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Ом    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B5D4462-E20D-4440-871A-9EDB063C6C79}"/>
              </a:ext>
            </a:extLst>
          </p:cNvPr>
          <p:cNvSpPr txBox="1"/>
          <p:nvPr/>
        </p:nvSpPr>
        <p:spPr>
          <a:xfrm>
            <a:off x="323528" y="5517232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₂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95536" y="4005064"/>
            <a:ext cx="20328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3EAAE6DE-8D56-4621-A39E-E0F145697D02}"/>
              </a:ext>
            </a:extLst>
          </p:cNvPr>
          <p:cNvSpPr/>
          <p:nvPr/>
        </p:nvSpPr>
        <p:spPr>
          <a:xfrm>
            <a:off x="539552" y="5085184"/>
            <a:ext cx="2032833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D596F192-18F2-4919-96E4-182A7BC599AC}"/>
              </a:ext>
            </a:extLst>
          </p:cNvPr>
          <p:cNvSpPr/>
          <p:nvPr/>
        </p:nvSpPr>
        <p:spPr>
          <a:xfrm>
            <a:off x="467544" y="5661248"/>
            <a:ext cx="2032833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3" name="Объект 32">
            <a:extLst>
              <a:ext uri="{FF2B5EF4-FFF2-40B4-BE49-F238E27FC236}">
                <a16:creationId xmlns:a16="http://schemas.microsoft.com/office/drawing/2014/main" id="{957E03A1-037F-4C4D-8857-CE3FD0C35D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4047710"/>
              </p:ext>
            </p:extLst>
          </p:nvPr>
        </p:nvGraphicFramePr>
        <p:xfrm>
          <a:off x="2843808" y="4005064"/>
          <a:ext cx="4248472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7" name="Equation" r:id="rId6" imgW="1828800" imgH="228600" progId="Equation.DSMT4">
                  <p:embed/>
                </p:oleObj>
              </mc:Choice>
              <mc:Fallback>
                <p:oleObj name="Equation" r:id="rId6" imgW="1828800" imgH="228600" progId="Equation.DSMT4">
                  <p:embed/>
                  <p:pic>
                    <p:nvPicPr>
                      <p:cNvPr id="33" name="Объект 32">
                        <a:extLst>
                          <a:ext uri="{FF2B5EF4-FFF2-40B4-BE49-F238E27FC236}">
                            <a16:creationId xmlns:a16="http://schemas.microsoft.com/office/drawing/2014/main" id="{957E03A1-037F-4C4D-8857-CE3FD0C35D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4005064"/>
                        <a:ext cx="4248472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Объект 37">
            <a:extLst>
              <a:ext uri="{FF2B5EF4-FFF2-40B4-BE49-F238E27FC236}">
                <a16:creationId xmlns:a16="http://schemas.microsoft.com/office/drawing/2014/main" id="{EE46AEFF-DD29-4CB1-AA19-D6971BA70D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0178573"/>
              </p:ext>
            </p:extLst>
          </p:nvPr>
        </p:nvGraphicFramePr>
        <p:xfrm>
          <a:off x="2843808" y="4653136"/>
          <a:ext cx="4248472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8" name="Equation" r:id="rId8" imgW="1854000" imgH="228600" progId="Equation.DSMT4">
                  <p:embed/>
                </p:oleObj>
              </mc:Choice>
              <mc:Fallback>
                <p:oleObj name="Equation" r:id="rId8" imgW="1854000" imgH="228600" progId="Equation.DSMT4">
                  <p:embed/>
                  <p:pic>
                    <p:nvPicPr>
                      <p:cNvPr id="38" name="Объект 37">
                        <a:extLst>
                          <a:ext uri="{FF2B5EF4-FFF2-40B4-BE49-F238E27FC236}">
                            <a16:creationId xmlns:a16="http://schemas.microsoft.com/office/drawing/2014/main" id="{EE46AEFF-DD29-4CB1-AA19-D6971BA70D2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4653136"/>
                        <a:ext cx="4248472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1778A62D-256A-470C-96E2-097EA1FABD0F}"/>
              </a:ext>
            </a:extLst>
          </p:cNvPr>
          <p:cNvSpPr/>
          <p:nvPr/>
        </p:nvSpPr>
        <p:spPr>
          <a:xfrm>
            <a:off x="4644008" y="3429000"/>
            <a:ext cx="38884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761481F6-982E-4C03-B15A-7B08AB2C40F9}"/>
              </a:ext>
            </a:extLst>
          </p:cNvPr>
          <p:cNvSpPr/>
          <p:nvPr/>
        </p:nvSpPr>
        <p:spPr>
          <a:xfrm>
            <a:off x="4067944" y="4077072"/>
            <a:ext cx="3384376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904003F8-2A1F-496C-BD3D-34D3345F53A2}"/>
              </a:ext>
            </a:extLst>
          </p:cNvPr>
          <p:cNvSpPr/>
          <p:nvPr/>
        </p:nvSpPr>
        <p:spPr>
          <a:xfrm>
            <a:off x="4139952" y="4725144"/>
            <a:ext cx="32403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3" name="Объект 42">
            <a:extLst>
              <a:ext uri="{FF2B5EF4-FFF2-40B4-BE49-F238E27FC236}">
                <a16:creationId xmlns:a16="http://schemas.microsoft.com/office/drawing/2014/main" id="{22CE23E5-440E-49E0-95BA-F0394F0C8A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1179758"/>
              </p:ext>
            </p:extLst>
          </p:nvPr>
        </p:nvGraphicFramePr>
        <p:xfrm>
          <a:off x="2843808" y="5373216"/>
          <a:ext cx="4694237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9" name="Equation" r:id="rId10" imgW="2095200" imgH="228600" progId="Equation.DSMT4">
                  <p:embed/>
                </p:oleObj>
              </mc:Choice>
              <mc:Fallback>
                <p:oleObj name="Equation" r:id="rId10" imgW="2095200" imgH="228600" progId="Equation.DSMT4">
                  <p:embed/>
                  <p:pic>
                    <p:nvPicPr>
                      <p:cNvPr id="43" name="Объект 42">
                        <a:extLst>
                          <a:ext uri="{FF2B5EF4-FFF2-40B4-BE49-F238E27FC236}">
                            <a16:creationId xmlns:a16="http://schemas.microsoft.com/office/drawing/2014/main" id="{22CE23E5-440E-49E0-95BA-F0394F0C8A3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5373216"/>
                        <a:ext cx="4694237" cy="573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2843808" y="2780928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(8):</a:t>
            </a: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1AA004CD-691B-49DC-AAE4-AC87025D8858}"/>
              </a:ext>
            </a:extLst>
          </p:cNvPr>
          <p:cNvSpPr/>
          <p:nvPr/>
        </p:nvSpPr>
        <p:spPr>
          <a:xfrm>
            <a:off x="4572000" y="5373216"/>
            <a:ext cx="30243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397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3" grpId="0"/>
      <p:bldP spid="28" grpId="0" animBg="1"/>
      <p:bldP spid="35" grpId="0" animBg="1"/>
      <p:bldP spid="27" grpId="0" animBg="1"/>
      <p:bldP spid="30" grpId="0" animBg="1"/>
      <p:bldP spid="31" grpId="0" animBg="1"/>
      <p:bldP spid="39" grpId="0" animBg="1"/>
      <p:bldP spid="40" grpId="0" animBg="1"/>
      <p:bldP spid="41" grpId="0" animBg="1"/>
      <p:bldP spid="4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</TotalTime>
  <Words>634</Words>
  <Application>Microsoft Office PowerPoint</Application>
  <PresentationFormat>Экран (4:3)</PresentationFormat>
  <Paragraphs>78</Paragraphs>
  <Slides>12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Equation</vt:lpstr>
      <vt:lpstr>MathType 7.0 Equation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54</cp:revision>
  <dcterms:created xsi:type="dcterms:W3CDTF">2022-12-13T10:27:38Z</dcterms:created>
  <dcterms:modified xsi:type="dcterms:W3CDTF">2024-04-24T05:50:38Z</dcterms:modified>
</cp:coreProperties>
</file>