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3" r:id="rId6"/>
    <p:sldId id="281" r:id="rId7"/>
    <p:sldId id="290" r:id="rId8"/>
    <p:sldId id="287" r:id="rId9"/>
    <p:sldId id="284" r:id="rId10"/>
    <p:sldId id="285" r:id="rId11"/>
    <p:sldId id="286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CF4"/>
    <a:srgbClr val="EEEEEE"/>
    <a:srgbClr val="FBFAFC"/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70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4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eg"/><Relationship Id="rId4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C887CF4-4641-49C3-B7D4-8FB5D85936A8}"/>
              </a:ext>
            </a:extLst>
          </p:cNvPr>
          <p:cNvSpPr/>
          <p:nvPr userDrawn="1"/>
        </p:nvSpPr>
        <p:spPr>
          <a:xfrm>
            <a:off x="2843808" y="3284984"/>
            <a:ext cx="5832648" cy="3168352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39552" y="1556792"/>
            <a:ext cx="7344816" cy="1569660"/>
          </a:xfrm>
          <a:prstGeom prst="rect">
            <a:avLst/>
          </a:prstGeom>
          <a:solidFill>
            <a:srgbClr val="FBFAFC"/>
          </a:solidFill>
          <a:ln w="5080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Параллельное </a:t>
            </a:r>
          </a:p>
          <a:p>
            <a:pPr algn="l"/>
            <a:r>
              <a:rPr lang="ru-RU" sz="4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соединение проводников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034076" y="6485150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B37A86-580E-4B9A-B018-99C5931F4E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7824" y="3356992"/>
            <a:ext cx="5473427" cy="307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196752"/>
            <a:ext cx="8928992" cy="1440160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D9A429D-E3CA-459C-9289-F7C640CE1751}"/>
              </a:ext>
            </a:extLst>
          </p:cNvPr>
          <p:cNvSpPr/>
          <p:nvPr userDrawn="1"/>
        </p:nvSpPr>
        <p:spPr>
          <a:xfrm>
            <a:off x="107504" y="1196752"/>
            <a:ext cx="8928992" cy="1440160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6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F0ECF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50630848"/>
              </p:ext>
            </p:extLst>
          </p:nvPr>
        </p:nvGraphicFramePr>
        <p:xfrm>
          <a:off x="251520" y="980728"/>
          <a:ext cx="8640960" cy="5199464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9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>
                          <a:latin typeface="Times New Roman" pitchFamily="18" charset="0"/>
                          <a:cs typeface="Times New Roman" pitchFamily="18" charset="0"/>
                        </a:rPr>
                        <a:t>Обозна-чение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Единицы измерения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5232"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Сила тока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3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19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Напряжение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320">
                <a:tc>
                  <a:txBody>
                    <a:bodyPr/>
                    <a:lstStyle/>
                    <a:p>
                      <a:pPr algn="ctr"/>
                      <a:endParaRPr lang="en-US" sz="11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Сопротивление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</a:t>
                      </a:r>
                    </a:p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21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Сила тока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участке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9795062"/>
                  </a:ext>
                </a:extLst>
              </a:tr>
              <a:tr h="3897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 на участке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ru-RU" sz="2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208041"/>
                  </a:ext>
                </a:extLst>
              </a:tr>
              <a:tr h="6027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Сопротивление</a:t>
                      </a: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участка цепи</a:t>
                      </a:r>
                    </a:p>
                    <a:p>
                      <a:pPr algn="ctr"/>
                      <a:endParaRPr lang="ru-RU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ru-RU" sz="2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160260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72344409"/>
              </p:ext>
            </p:extLst>
          </p:nvPr>
        </p:nvGraphicFramePr>
        <p:xfrm>
          <a:off x="7236296" y="1772816"/>
          <a:ext cx="872488" cy="913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Equation" r:id="rId3" imgW="419040" imgH="393480" progId="Equation.DSMT4">
                  <p:embed/>
                </p:oleObj>
              </mc:Choice>
              <mc:Fallback>
                <p:oleObj name="Equation" r:id="rId3" imgW="419040" imgH="393480" progId="Equation.DSMT4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1772816"/>
                        <a:ext cx="872488" cy="9136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097268252"/>
              </p:ext>
            </p:extLst>
          </p:nvPr>
        </p:nvGraphicFramePr>
        <p:xfrm>
          <a:off x="7092280" y="2780928"/>
          <a:ext cx="1059756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Equation" r:id="rId5" imgW="469800" imgH="177480" progId="Equation.DSMT4">
                  <p:embed/>
                </p:oleObj>
              </mc:Choice>
              <mc:Fallback>
                <p:oleObj name="Equation" r:id="rId5" imgW="469800" imgH="177480" progId="Equation.DSMT4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2780928"/>
                        <a:ext cx="1059756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165366132"/>
              </p:ext>
            </p:extLst>
          </p:nvPr>
        </p:nvGraphicFramePr>
        <p:xfrm>
          <a:off x="7164288" y="3212976"/>
          <a:ext cx="930118" cy="916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Equation" r:id="rId7" imgW="444240" imgH="393480" progId="Equation.DSMT4">
                  <p:embed/>
                </p:oleObj>
              </mc:Choice>
              <mc:Fallback>
                <p:oleObj name="Equation" r:id="rId7" imgW="444240" imgH="393480" progId="Equation.DSMT4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3212976"/>
                        <a:ext cx="930118" cy="9164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27A214BB-5234-467F-A244-919BA2E5CB5D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277900185"/>
              </p:ext>
            </p:extLst>
          </p:nvPr>
        </p:nvGraphicFramePr>
        <p:xfrm>
          <a:off x="7020272" y="4149080"/>
          <a:ext cx="1430338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Equation" r:id="rId9" imgW="634680" imgH="228600" progId="Equation.DSMT4">
                  <p:embed/>
                </p:oleObj>
              </mc:Choice>
              <mc:Fallback>
                <p:oleObj name="Equation" r:id="rId9" imgW="634680" imgH="22860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4149080"/>
                        <a:ext cx="1430338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14727252-58D7-4B19-A2D4-F0DBCCE11D22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972429023"/>
              </p:ext>
            </p:extLst>
          </p:nvPr>
        </p:nvGraphicFramePr>
        <p:xfrm>
          <a:off x="6876256" y="4725144"/>
          <a:ext cx="17462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Equation" r:id="rId11" imgW="774360" imgH="228600" progId="Equation.DSMT4">
                  <p:embed/>
                </p:oleObj>
              </mc:Choice>
              <mc:Fallback>
                <p:oleObj name="Equation" r:id="rId11" imgW="774360" imgH="22860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27A214BB-5234-467F-A244-919BA2E5CB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4725144"/>
                        <a:ext cx="17462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DE40FC18-6C25-45FD-B61A-0C4A38A96CFB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859397727"/>
              </p:ext>
            </p:extLst>
          </p:nvPr>
        </p:nvGraphicFramePr>
        <p:xfrm>
          <a:off x="7020272" y="5229200"/>
          <a:ext cx="1558578" cy="938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Equation" r:id="rId13" imgW="799920" imgH="431640" progId="Equation.DSMT4">
                  <p:embed/>
                </p:oleObj>
              </mc:Choice>
              <mc:Fallback>
                <p:oleObj name="Equation" r:id="rId13" imgW="799920" imgH="431640" progId="Equation.DSMT4">
                  <p:embed/>
                  <p:pic>
                    <p:nvPicPr>
                      <p:cNvPr id="10" name="Объект 9">
                        <a:extLst>
                          <a:ext uri="{FF2B5EF4-FFF2-40B4-BE49-F238E27FC236}">
                            <a16:creationId xmlns:a16="http://schemas.microsoft.com/office/drawing/2014/main" id="{27A214BB-5234-467F-A244-919BA2E5CB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5229200"/>
                        <a:ext cx="1558578" cy="938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8A8ED61-EBEC-477C-B45D-1FDF19CF1DFD}"/>
              </a:ext>
            </a:extLst>
          </p:cNvPr>
          <p:cNvSpPr/>
          <p:nvPr userDrawn="1"/>
        </p:nvSpPr>
        <p:spPr>
          <a:xfrm>
            <a:off x="4788024" y="1700808"/>
            <a:ext cx="4176464" cy="2592288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95DC3C1-A5A3-4283-A166-C6FA444896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32" y="1916832"/>
            <a:ext cx="4033267" cy="22667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B98AD8-78FE-4973-9D8D-6C02BBB5201E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E418-7EE7-43DB-9B25-0F42C4839A10}" type="datetimeFigureOut">
              <a:rPr lang="ru-RU" smtClean="0"/>
              <a:t>25.04.2024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63" r:id="rId4"/>
    <p:sldLayoutId id="2147483650" r:id="rId5"/>
    <p:sldLayoutId id="214748366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" Target="slide3.xml"/><Relationship Id="rId7" Type="http://schemas.openxmlformats.org/officeDocument/2006/relationships/image" Target="../media/image35.wmf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34.wmf"/><Relationship Id="rId10" Type="http://schemas.openxmlformats.org/officeDocument/2006/relationships/image" Target="../media/image27.jpeg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slide" Target="slide2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8.wmf"/><Relationship Id="rId10" Type="http://schemas.openxmlformats.org/officeDocument/2006/relationships/image" Target="../media/image40.wmf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-elek.h1n.ru/elektronic/teorie/ere/rezistor_files/rez-paralel.gif" TargetMode="External"/><Relationship Id="rId2" Type="http://schemas.openxmlformats.org/officeDocument/2006/relationships/hyperlink" Target="https://m-gen.ru/800/600/https/ds03.infourok.ru/uploads/ex/105a/00036bb9-714a8795/2/img1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agazinakb.ru/800/600/https/ds04.infourok.ru/uploads/ex/0791/00158b60-feb32ad4/hello_html_m64ff7b12.jpg" TargetMode="External"/><Relationship Id="rId5" Type="http://schemas.openxmlformats.org/officeDocument/2006/relationships/hyperlink" Target="https://cf.ppt-online.org/files/slide/8/8QI3ctZaupe7MUFN0norBSOXw6vJWdqLKAEP5k/slide-12.jpg" TargetMode="External"/><Relationship Id="rId4" Type="http://schemas.openxmlformats.org/officeDocument/2006/relationships/hyperlink" Target="http://karmanform.ucoz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" Target="slide2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1.wmf"/><Relationship Id="rId10" Type="http://schemas.openxmlformats.org/officeDocument/2006/relationships/image" Target="../media/image14.jpeg"/><Relationship Id="rId4" Type="http://schemas.openxmlformats.org/officeDocument/2006/relationships/oleObject" Target="../embeddings/oleObject7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2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7.wmf"/><Relationship Id="rId10" Type="http://schemas.openxmlformats.org/officeDocument/2006/relationships/image" Target="../media/image19.w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" Target="slide2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1.wmf"/><Relationship Id="rId10" Type="http://schemas.openxmlformats.org/officeDocument/2006/relationships/image" Target="../media/image16.gi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slide" Target="slide2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jpeg"/><Relationship Id="rId5" Type="http://schemas.openxmlformats.org/officeDocument/2006/relationships/image" Target="../media/image24.wmf"/><Relationship Id="rId10" Type="http://schemas.openxmlformats.org/officeDocument/2006/relationships/image" Target="../media/image26.wmf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2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8.wmf"/><Relationship Id="rId10" Type="http://schemas.openxmlformats.org/officeDocument/2006/relationships/image" Target="../media/image30.wmf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slide" Target="slide2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(4):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823D9-CC07-46F7-84FA-FD94D8861F7E}"/>
              </a:ext>
            </a:extLst>
          </p:cNvPr>
          <p:cNvSpPr txBox="1"/>
          <p:nvPr/>
        </p:nvSpPr>
        <p:spPr>
          <a:xfrm>
            <a:off x="107504" y="328498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0,4 А; 27 В; 54 Ом; 67,5 Ом</a:t>
            </a:r>
          </a:p>
        </p:txBody>
      </p:sp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2188DAB5-2FD3-4A5A-AC0F-1A9E485F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394839"/>
              </p:ext>
            </p:extLst>
          </p:nvPr>
        </p:nvGraphicFramePr>
        <p:xfrm>
          <a:off x="685800" y="4365625"/>
          <a:ext cx="30035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0" name="Equation" r:id="rId4" imgW="1168200" imgH="228600" progId="Equation.DSMT4">
                  <p:embed/>
                </p:oleObj>
              </mc:Choice>
              <mc:Fallback>
                <p:oleObj name="Equation" r:id="rId4" imgW="1168200" imgH="22860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2188DAB5-2FD3-4A5A-AC0F-1A9E485F5B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365625"/>
                        <a:ext cx="30035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703F5E-8BEE-486E-8F1A-C5DAC22651E4}"/>
              </a:ext>
            </a:extLst>
          </p:cNvPr>
          <p:cNvSpPr/>
          <p:nvPr/>
        </p:nvSpPr>
        <p:spPr>
          <a:xfrm>
            <a:off x="4644008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F26B43B-1333-4A10-A0E2-83A6E546BE23}"/>
              </a:ext>
            </a:extLst>
          </p:cNvPr>
          <p:cNvSpPr/>
          <p:nvPr/>
        </p:nvSpPr>
        <p:spPr>
          <a:xfrm>
            <a:off x="8532440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9AE1848B-F57F-472D-8D85-3B0110EF5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348227"/>
              </p:ext>
            </p:extLst>
          </p:nvPr>
        </p:nvGraphicFramePr>
        <p:xfrm>
          <a:off x="628650" y="4900613"/>
          <a:ext cx="291623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1" name="Equation" r:id="rId6" imgW="1143000" imgH="203040" progId="Equation.DSMT4">
                  <p:embed/>
                </p:oleObj>
              </mc:Choice>
              <mc:Fallback>
                <p:oleObj name="Equation" r:id="rId6" imgW="1143000" imgH="203040" progId="Equation.DSMT4">
                  <p:embed/>
                  <p:pic>
                    <p:nvPicPr>
                      <p:cNvPr id="17" name="Объект 16">
                        <a:extLst>
                          <a:ext uri="{FF2B5EF4-FFF2-40B4-BE49-F238E27FC236}">
                            <a16:creationId xmlns:a16="http://schemas.microsoft.com/office/drawing/2014/main" id="{9AE1848B-F57F-472D-8D85-3B0110EF53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" y="4900613"/>
                        <a:ext cx="2916238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39C4ACAA-9EE5-4628-A4DB-E4E79E3A02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067543"/>
              </p:ext>
            </p:extLst>
          </p:nvPr>
        </p:nvGraphicFramePr>
        <p:xfrm>
          <a:off x="323528" y="5445224"/>
          <a:ext cx="175895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2" name="Equation" r:id="rId8" imgW="711000" imgH="419040" progId="Equation.DSMT4">
                  <p:embed/>
                </p:oleObj>
              </mc:Choice>
              <mc:Fallback>
                <p:oleObj name="Equation" r:id="rId8" imgW="711000" imgH="419040" progId="Equation.DSMT4">
                  <p:embed/>
                  <p:pic>
                    <p:nvPicPr>
                      <p:cNvPr id="18" name="Объект 17">
                        <a:extLst>
                          <a:ext uri="{FF2B5EF4-FFF2-40B4-BE49-F238E27FC236}">
                            <a16:creationId xmlns:a16="http://schemas.microsoft.com/office/drawing/2014/main" id="{39C4ACAA-9EE5-4628-A4DB-E4E79E3A0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445224"/>
                        <a:ext cx="175895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332D042-F2F3-43C4-A151-07E78DF76EE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73BADE-9FC8-42F7-A5F9-D1AE812F7878}"/>
              </a:ext>
            </a:extLst>
          </p:cNvPr>
          <p:cNvSpPr txBox="1"/>
          <p:nvPr/>
        </p:nvSpPr>
        <p:spPr>
          <a:xfrm>
            <a:off x="107504" y="1124744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соединены параллельно. Сила тока в первом проводнике 0,5 А, на всём участке цепи – 0,9 А. Сопротивление участка 30 Ом. Определить силу тока во втором проводнике, напряжение на участке и сопротивление каждого проводника.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1B5EF3F-0DBF-4362-8BE2-FFA9CE5E7BD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072" y="2557650"/>
            <a:ext cx="3240360" cy="3506094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7F17E7A-A4BA-4C8F-8AAF-218C7D46B8DC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задачу:</a:t>
            </a:r>
          </a:p>
        </p:txBody>
      </p:sp>
      <p:graphicFrame>
        <p:nvGraphicFramePr>
          <p:cNvPr id="23" name="Объект 22">
            <a:extLst>
              <a:ext uri="{FF2B5EF4-FFF2-40B4-BE49-F238E27FC236}">
                <a16:creationId xmlns:a16="http://schemas.microsoft.com/office/drawing/2014/main" id="{4889FC4A-82CC-4DC7-9E03-ACA3ED7FC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023604"/>
              </p:ext>
            </p:extLst>
          </p:nvPr>
        </p:nvGraphicFramePr>
        <p:xfrm>
          <a:off x="2379663" y="5445125"/>
          <a:ext cx="182245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3" name="Equation" r:id="rId11" imgW="736560" imgH="419040" progId="Equation.DSMT4">
                  <p:embed/>
                </p:oleObj>
              </mc:Choice>
              <mc:Fallback>
                <p:oleObj name="Equation" r:id="rId11" imgW="736560" imgH="419040" progId="Equation.DSMT4">
                  <p:embed/>
                  <p:pic>
                    <p:nvPicPr>
                      <p:cNvPr id="18" name="Объект 17">
                        <a:extLst>
                          <a:ext uri="{FF2B5EF4-FFF2-40B4-BE49-F238E27FC236}">
                            <a16:creationId xmlns:a16="http://schemas.microsoft.com/office/drawing/2014/main" id="{39C4ACAA-9EE5-4628-A4DB-E4E79E3A0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9663" y="5445125"/>
                        <a:ext cx="1822450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798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силы тока: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179512" y="1268760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Два резистора сопротивлением 50 Ом и 100 Ом соединены параллельно. Напряжение на участке цепи равно 24 В. Какова сила тока в каждом резисторе и на всём участке цепи?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611560" y="328498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0,48 А;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0,2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А;  0,72 А </a:t>
            </a:r>
          </a:p>
        </p:txBody>
      </p: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A6EDE8C8-7187-4BED-9AF1-45F73C841B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84331"/>
              </p:ext>
            </p:extLst>
          </p:nvPr>
        </p:nvGraphicFramePr>
        <p:xfrm>
          <a:off x="265113" y="4437063"/>
          <a:ext cx="18605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Equation" r:id="rId4" imgW="723600" imgH="393480" progId="Equation.DSMT4">
                  <p:embed/>
                </p:oleObj>
              </mc:Choice>
              <mc:Fallback>
                <p:oleObj name="Equation" r:id="rId4" imgW="723600" imgH="39348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A6EDE8C8-7187-4BED-9AF1-45F73C841B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3" y="4437063"/>
                        <a:ext cx="186055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>
            <a:extLst>
              <a:ext uri="{FF2B5EF4-FFF2-40B4-BE49-F238E27FC236}">
                <a16:creationId xmlns:a16="http://schemas.microsoft.com/office/drawing/2014/main" id="{ED267949-FBFA-4E78-BEB6-AFF4347B1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64082"/>
              </p:ext>
            </p:extLst>
          </p:nvPr>
        </p:nvGraphicFramePr>
        <p:xfrm>
          <a:off x="863600" y="5692775"/>
          <a:ext cx="30781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Equation" r:id="rId6" imgW="1269720" imgH="203040" progId="Equation.DSMT4">
                  <p:embed/>
                </p:oleObj>
              </mc:Choice>
              <mc:Fallback>
                <p:oleObj name="Equation" r:id="rId6" imgW="1269720" imgH="203040" progId="Equation.DSMT4">
                  <p:embed/>
                  <p:pic>
                    <p:nvPicPr>
                      <p:cNvPr id="23" name="Объект 22">
                        <a:extLst>
                          <a:ext uri="{FF2B5EF4-FFF2-40B4-BE49-F238E27FC236}">
                            <a16:creationId xmlns:a16="http://schemas.microsoft.com/office/drawing/2014/main" id="{ED267949-FBFA-4E78-BEB6-AFF4347B13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5692775"/>
                        <a:ext cx="3078163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721DC80-EE0D-44CE-847A-5DBC3F29E80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6258626-13FF-4BCC-8335-E9CE360BE75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7" r="10775"/>
          <a:stretch/>
        </p:blipFill>
        <p:spPr>
          <a:xfrm>
            <a:off x="4716016" y="3284984"/>
            <a:ext cx="4335465" cy="2232248"/>
          </a:xfrm>
          <a:prstGeom prst="rect">
            <a:avLst/>
          </a:prstGeom>
        </p:spPr>
      </p:pic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8057373E-0F41-4C0E-94DF-CA7026AA73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669160"/>
              </p:ext>
            </p:extLst>
          </p:nvPr>
        </p:nvGraphicFramePr>
        <p:xfrm>
          <a:off x="2339752" y="4437112"/>
          <a:ext cx="2087563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Equation" r:id="rId9" imgW="812520" imgH="393480" progId="Equation.DSMT4">
                  <p:embed/>
                </p:oleObj>
              </mc:Choice>
              <mc:Fallback>
                <p:oleObj name="Equation" r:id="rId9" imgW="812520" imgH="39348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A6EDE8C8-7187-4BED-9AF1-45F73C841B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4437112"/>
                        <a:ext cx="2087563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008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336" y="1258985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628800"/>
            <a:ext cx="3489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Параллельное соединение-схема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008576"/>
            <a:ext cx="2572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Соединение резисторов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91507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4"/>
              </a:rPr>
              <a:t>http://karmanform.ucoz.ru/</a:t>
            </a:r>
            <a:r>
              <a:rPr lang="ru-RU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A93911-105B-41A1-90EE-6156404582F1}"/>
              </a:ext>
            </a:extLst>
          </p:cNvPr>
          <p:cNvSpPr txBox="1"/>
          <p:nvPr/>
        </p:nvSpPr>
        <p:spPr>
          <a:xfrm>
            <a:off x="231681" y="2339105"/>
            <a:ext cx="2325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5"/>
              </a:rPr>
              <a:t>Измерение силы тока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FF504-A15D-4BEB-9E86-296B1F2963D1}"/>
              </a:ext>
            </a:extLst>
          </p:cNvPr>
          <p:cNvSpPr txBox="1"/>
          <p:nvPr/>
        </p:nvSpPr>
        <p:spPr>
          <a:xfrm>
            <a:off x="2771800" y="2348880"/>
            <a:ext cx="1024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6"/>
              </a:rPr>
              <a:t>Схема -2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41CA3E5-3400-4188-8211-1611D8627277}"/>
              </a:ext>
            </a:extLst>
          </p:cNvPr>
          <p:cNvSpPr txBox="1"/>
          <p:nvPr/>
        </p:nvSpPr>
        <p:spPr>
          <a:xfrm>
            <a:off x="395536" y="141277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сопротивлением 200 Ом и 300 Ом соединены параллельно. Определите полное сопротивление цепи.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4725144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479715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1920" y="609329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120 Ом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(3):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(4):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39552" y="3501008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6" y="2780928"/>
            <a:ext cx="1" cy="3384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70205"/>
              </p:ext>
            </p:extLst>
          </p:nvPr>
        </p:nvGraphicFramePr>
        <p:xfrm>
          <a:off x="2987824" y="3356992"/>
          <a:ext cx="17907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Equation" r:id="rId4" imgW="799920" imgH="431640" progId="Equation.DSMT4">
                  <p:embed/>
                </p:oleObj>
              </mc:Choice>
              <mc:Fallback>
                <p:oleObj name="Equation" r:id="rId4" imgW="799920" imgH="43164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3356992"/>
                        <a:ext cx="1790700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717A229-6486-45C6-B08B-B115EFDBF112}"/>
              </a:ext>
            </a:extLst>
          </p:cNvPr>
          <p:cNvSpPr txBox="1"/>
          <p:nvPr/>
        </p:nvSpPr>
        <p:spPr>
          <a:xfrm>
            <a:off x="395536" y="400506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4077072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EAAE6DE-8D56-4621-A39E-E0F145697D02}"/>
              </a:ext>
            </a:extLst>
          </p:cNvPr>
          <p:cNvSpPr/>
          <p:nvPr/>
        </p:nvSpPr>
        <p:spPr>
          <a:xfrm>
            <a:off x="395536" y="486916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957E03A1-037F-4C4D-8857-CE3FD0C35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843604"/>
              </p:ext>
            </p:extLst>
          </p:nvPr>
        </p:nvGraphicFramePr>
        <p:xfrm>
          <a:off x="5148064" y="3356992"/>
          <a:ext cx="167322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Equation" r:id="rId6" imgW="749160" imgH="431640" progId="Equation.DSMT4">
                  <p:embed/>
                </p:oleObj>
              </mc:Choice>
              <mc:Fallback>
                <p:oleObj name="Equation" r:id="rId6" imgW="749160" imgH="431640" progId="Equation.DSMT4">
                  <p:embed/>
                  <p:pic>
                    <p:nvPicPr>
                      <p:cNvPr id="37" name="Объект 36">
                        <a:extLst>
                          <a:ext uri="{FF2B5EF4-FFF2-40B4-BE49-F238E27FC236}">
                            <a16:creationId xmlns:a16="http://schemas.microsoft.com/office/drawing/2014/main" id="{ABCB40DB-D75D-40DD-A3D1-843788A792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356992"/>
                        <a:ext cx="1673225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37">
            <a:extLst>
              <a:ext uri="{FF2B5EF4-FFF2-40B4-BE49-F238E27FC236}">
                <a16:creationId xmlns:a16="http://schemas.microsoft.com/office/drawing/2014/main" id="{EE46AEFF-DD29-4CB1-AA19-D6971BA70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343173"/>
              </p:ext>
            </p:extLst>
          </p:nvPr>
        </p:nvGraphicFramePr>
        <p:xfrm>
          <a:off x="2987824" y="4581128"/>
          <a:ext cx="347821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8" name="Equation" r:id="rId8" imgW="1422360" imgH="393480" progId="Equation.DSMT4">
                  <p:embed/>
                </p:oleObj>
              </mc:Choice>
              <mc:Fallback>
                <p:oleObj name="Equation" r:id="rId8" imgW="1422360" imgH="39348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14727252-58D7-4B19-A2D4-F0DBCCE11D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4581128"/>
                        <a:ext cx="3478212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E382CC-C435-426C-9D8D-6990BE8180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48264" y="2636912"/>
            <a:ext cx="1767840" cy="23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27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861048"/>
            <a:ext cx="2016224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941168"/>
            <a:ext cx="2016224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823D9-CC07-46F7-84FA-FD94D8861F7E}"/>
              </a:ext>
            </a:extLst>
          </p:cNvPr>
          <p:cNvSpPr txBox="1"/>
          <p:nvPr/>
        </p:nvSpPr>
        <p:spPr>
          <a:xfrm>
            <a:off x="2339752" y="38610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12 Ом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703F5E-8BEE-486E-8F1A-C5DAC22651E4}"/>
              </a:ext>
            </a:extLst>
          </p:cNvPr>
          <p:cNvSpPr/>
          <p:nvPr/>
        </p:nvSpPr>
        <p:spPr>
          <a:xfrm>
            <a:off x="4644008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F26B43B-1333-4A10-A0E2-83A6E546BE23}"/>
              </a:ext>
            </a:extLst>
          </p:cNvPr>
          <p:cNvSpPr/>
          <p:nvPr/>
        </p:nvSpPr>
        <p:spPr>
          <a:xfrm>
            <a:off x="8532440" y="3140968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53AD9B-5E1B-48D3-A0D0-712DA6868DCB}"/>
              </a:ext>
            </a:extLst>
          </p:cNvPr>
          <p:cNvSpPr txBox="1"/>
          <p:nvPr/>
        </p:nvSpPr>
        <p:spPr>
          <a:xfrm>
            <a:off x="107504" y="1556792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проводника сопротивлением 20 Ом и 30 Ом соединены параллельно. Определите полное сопротивление участка цепи.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822DE7-30D8-4205-A2A4-920C733B3A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7" r="10775"/>
          <a:stretch/>
        </p:blipFill>
        <p:spPr>
          <a:xfrm>
            <a:off x="4644008" y="2276872"/>
            <a:ext cx="4335465" cy="2232248"/>
          </a:xfrm>
          <a:prstGeom prst="rect">
            <a:avLst/>
          </a:prstGeom>
        </p:spPr>
      </p:pic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id="{540604CF-0FF1-48FA-98A2-60F87CAFBD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590520"/>
              </p:ext>
            </p:extLst>
          </p:nvPr>
        </p:nvGraphicFramePr>
        <p:xfrm>
          <a:off x="941388" y="5516563"/>
          <a:ext cx="31051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1" name="Equation" r:id="rId5" imgW="1269720" imgH="393480" progId="Equation.DSMT4">
                  <p:embed/>
                </p:oleObj>
              </mc:Choice>
              <mc:Fallback>
                <p:oleObj name="Equation" r:id="rId5" imgW="1269720" imgH="393480" progId="Equation.DSMT4">
                  <p:embed/>
                  <p:pic>
                    <p:nvPicPr>
                      <p:cNvPr id="38" name="Объект 37">
                        <a:extLst>
                          <a:ext uri="{FF2B5EF4-FFF2-40B4-BE49-F238E27FC236}">
                            <a16:creationId xmlns:a16="http://schemas.microsoft.com/office/drawing/2014/main" id="{EE46AEFF-DD29-4CB1-AA19-D6971BA70D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5516563"/>
                        <a:ext cx="31051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силы тока: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107504" y="1124744"/>
            <a:ext cx="901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Два проводника соединены параллельно. Напряжение на участке цепи 120 В. Сопротивление первого проводника 30 Ом, второго – 40 Ом. Определите силу тока в каждом проводнике и силу тока на всём участке цепи.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1403648" y="328498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 А; 3 А; 7 А</a:t>
            </a:r>
          </a:p>
        </p:txBody>
      </p: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A6EDE8C8-7187-4BED-9AF1-45F73C841B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766992"/>
              </p:ext>
            </p:extLst>
          </p:nvPr>
        </p:nvGraphicFramePr>
        <p:xfrm>
          <a:off x="179512" y="4509120"/>
          <a:ext cx="20574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Equation" r:id="rId4" imgW="799920" imgH="393480" progId="Equation.DSMT4">
                  <p:embed/>
                </p:oleObj>
              </mc:Choice>
              <mc:Fallback>
                <p:oleObj name="Equation" r:id="rId4" imgW="799920" imgH="39348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2188DAB5-2FD3-4A5A-AC0F-1A9E485F5B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509120"/>
                        <a:ext cx="205740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D3FAC75-5A0B-4AB0-95E5-8CFBD67D4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478717"/>
              </p:ext>
            </p:extLst>
          </p:nvPr>
        </p:nvGraphicFramePr>
        <p:xfrm>
          <a:off x="1403648" y="5733256"/>
          <a:ext cx="1946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name="Equation" r:id="rId6" imgW="863280" imgH="177480" progId="Equation.DSMT4">
                  <p:embed/>
                </p:oleObj>
              </mc:Choice>
              <mc:Fallback>
                <p:oleObj name="Equation" r:id="rId6" imgW="863280" imgH="17748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5C5D1445-6B5A-48C6-BDFB-A44CC667A9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5733256"/>
                        <a:ext cx="19462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435A0937-5669-478C-946D-476536ACBFFA}"/>
              </a:ext>
            </a:extLst>
          </p:cNvPr>
          <p:cNvGrpSpPr/>
          <p:nvPr/>
        </p:nvGrpSpPr>
        <p:grpSpPr>
          <a:xfrm>
            <a:off x="5004048" y="2852936"/>
            <a:ext cx="3613300" cy="3018482"/>
            <a:chOff x="4994197" y="2780928"/>
            <a:chExt cx="3767167" cy="3162498"/>
          </a:xfrm>
        </p:grpSpPr>
        <p:grpSp>
          <p:nvGrpSpPr>
            <p:cNvPr id="25" name="Группа 118">
              <a:extLst>
                <a:ext uri="{FF2B5EF4-FFF2-40B4-BE49-F238E27FC236}">
                  <a16:creationId xmlns:a16="http://schemas.microsoft.com/office/drawing/2014/main" id="{8C5EF987-615D-44A3-B406-88DD4CEB9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94197" y="2780928"/>
              <a:ext cx="3418620" cy="3162498"/>
              <a:chOff x="357158" y="738177"/>
              <a:chExt cx="3929090" cy="3738572"/>
            </a:xfrm>
          </p:grpSpPr>
          <p:sp>
            <p:nvSpPr>
              <p:cNvPr id="46" name="Прямоугольник 2">
                <a:extLst>
                  <a:ext uri="{FF2B5EF4-FFF2-40B4-BE49-F238E27FC236}">
                    <a16:creationId xmlns:a16="http://schemas.microsoft.com/office/drawing/2014/main" id="{14604709-F197-4359-B47B-2933A010554C}"/>
                  </a:ext>
                </a:extLst>
              </p:cNvPr>
              <p:cNvSpPr/>
              <p:nvPr/>
            </p:nvSpPr>
            <p:spPr bwMode="auto">
              <a:xfrm>
                <a:off x="357158" y="1606541"/>
                <a:ext cx="3929090" cy="1679579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7" name="Прямоугольник 3">
                <a:extLst>
                  <a:ext uri="{FF2B5EF4-FFF2-40B4-BE49-F238E27FC236}">
                    <a16:creationId xmlns:a16="http://schemas.microsoft.com/office/drawing/2014/main" id="{9E2A3A1A-D6DA-460E-B244-8FB28DB6022D}"/>
                  </a:ext>
                </a:extLst>
              </p:cNvPr>
              <p:cNvSpPr/>
              <p:nvPr/>
            </p:nvSpPr>
            <p:spPr bwMode="auto">
              <a:xfrm>
                <a:off x="1142976" y="2643182"/>
                <a:ext cx="2357455" cy="150019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9173C1CC-CB07-4B54-AFB2-C69F84293C00}"/>
                  </a:ext>
                </a:extLst>
              </p:cNvPr>
              <p:cNvSpPr/>
              <p:nvPr/>
            </p:nvSpPr>
            <p:spPr bwMode="auto">
              <a:xfrm>
                <a:off x="1500166" y="2571744"/>
                <a:ext cx="630241" cy="225426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49" name="Picture 52">
                <a:extLst>
                  <a:ext uri="{FF2B5EF4-FFF2-40B4-BE49-F238E27FC236}">
                    <a16:creationId xmlns:a16="http://schemas.microsoft.com/office/drawing/2014/main" id="{0F7C2D56-D34F-4A3D-AFCA-B6E1A2520F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8860" y="2000240"/>
                <a:ext cx="933450" cy="119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id="{A976B4E1-53F5-45F0-BE6D-1174E1979918}"/>
                  </a:ext>
                </a:extLst>
              </p:cNvPr>
              <p:cNvSpPr/>
              <p:nvPr/>
            </p:nvSpPr>
            <p:spPr bwMode="auto">
              <a:xfrm>
                <a:off x="1071538" y="3267071"/>
                <a:ext cx="114301" cy="11588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" name="Овал 50">
                <a:extLst>
                  <a:ext uri="{FF2B5EF4-FFF2-40B4-BE49-F238E27FC236}">
                    <a16:creationId xmlns:a16="http://schemas.microsoft.com/office/drawing/2014/main" id="{68F839B1-81D2-456E-9274-D6FE6E992264}"/>
                  </a:ext>
                </a:extLst>
              </p:cNvPr>
              <p:cNvSpPr/>
              <p:nvPr/>
            </p:nvSpPr>
            <p:spPr bwMode="auto">
              <a:xfrm>
                <a:off x="3457567" y="3214684"/>
                <a:ext cx="114301" cy="11588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E4267FB5-1D87-4BF2-93F1-A881820E0679}"/>
                  </a:ext>
                </a:extLst>
              </p:cNvPr>
              <p:cNvSpPr/>
              <p:nvPr/>
            </p:nvSpPr>
            <p:spPr bwMode="auto">
              <a:xfrm>
                <a:off x="1500166" y="4000498"/>
                <a:ext cx="630241" cy="225426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63E86177-915D-4493-BB5C-4AE8656B57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7224" y="738177"/>
                <a:ext cx="933450" cy="119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52">
                <a:extLst>
                  <a:ext uri="{FF2B5EF4-FFF2-40B4-BE49-F238E27FC236}">
                    <a16:creationId xmlns:a16="http://schemas.microsoft.com/office/drawing/2014/main" id="{D2EC2C25-189A-48E4-BD99-B42F343089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4104" y="3286124"/>
                <a:ext cx="933450" cy="119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6" name="Rectangle 8">
              <a:extLst>
                <a:ext uri="{FF2B5EF4-FFF2-40B4-BE49-F238E27FC236}">
                  <a16:creationId xmlns:a16="http://schemas.microsoft.com/office/drawing/2014/main" id="{E4EF91BD-45D1-4716-BBDD-9B085835D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6216" y="3501008"/>
              <a:ext cx="169399" cy="1690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Line 9">
              <a:extLst>
                <a:ext uri="{FF2B5EF4-FFF2-40B4-BE49-F238E27FC236}">
                  <a16:creationId xmlns:a16="http://schemas.microsoft.com/office/drawing/2014/main" id="{F1727F00-98D4-4FAC-9E85-0D00EA575C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16216" y="3212976"/>
              <a:ext cx="0" cy="5761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10">
              <a:extLst>
                <a:ext uri="{FF2B5EF4-FFF2-40B4-BE49-F238E27FC236}">
                  <a16:creationId xmlns:a16="http://schemas.microsoft.com/office/drawing/2014/main" id="{927CE0CE-92B2-459F-AAC5-AB4D64ED79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60232" y="3356992"/>
              <a:ext cx="0" cy="313085"/>
            </a:xfrm>
            <a:prstGeom prst="line">
              <a:avLst/>
            </a:prstGeom>
            <a:noFill/>
            <a:ln w="476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03FC9BE8-3AA6-4F92-8525-BD4F183F3E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53607" y="2962217"/>
              <a:ext cx="621567" cy="846019"/>
              <a:chOff x="1928794" y="5072074"/>
              <a:chExt cx="714380" cy="1000132"/>
            </a:xfrm>
          </p:grpSpPr>
          <p:cxnSp>
            <p:nvCxnSpPr>
              <p:cNvPr id="44" name="Прямая со стрелкой 43">
                <a:extLst>
                  <a:ext uri="{FF2B5EF4-FFF2-40B4-BE49-F238E27FC236}">
                    <a16:creationId xmlns:a16="http://schemas.microsoft.com/office/drawing/2014/main" id="{A406AB2C-E221-4783-AF63-7CAA02444B70}"/>
                  </a:ext>
                </a:extLst>
              </p:cNvPr>
              <p:cNvCxnSpPr/>
              <p:nvPr/>
            </p:nvCxnSpPr>
            <p:spPr>
              <a:xfrm rot="5400000" flipV="1">
                <a:off x="2214547" y="5643578"/>
                <a:ext cx="500065" cy="357189"/>
              </a:xfrm>
              <a:prstGeom prst="straightConnector1">
                <a:avLst/>
              </a:prstGeom>
              <a:ln w="38100">
                <a:noFill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>
                <a:extLst>
                  <a:ext uri="{FF2B5EF4-FFF2-40B4-BE49-F238E27FC236}">
                    <a16:creationId xmlns:a16="http://schemas.microsoft.com/office/drawing/2014/main" id="{B06DF753-8B98-4C20-B2C0-B787AAF73606}"/>
                  </a:ext>
                </a:extLst>
              </p:cNvPr>
              <p:cNvCxnSpPr/>
              <p:nvPr/>
            </p:nvCxnSpPr>
            <p:spPr>
              <a:xfrm rot="16200000" flipV="1">
                <a:off x="1857355" y="5143513"/>
                <a:ext cx="500067" cy="357191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709CF050-E8A6-4E2C-B624-293F6BC12517}"/>
                </a:ext>
              </a:extLst>
            </p:cNvPr>
            <p:cNvSpPr/>
            <p:nvPr/>
          </p:nvSpPr>
          <p:spPr>
            <a:xfrm flipV="1">
              <a:off x="5802234" y="3346283"/>
              <a:ext cx="93926" cy="913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1" name="Группа 31">
              <a:extLst>
                <a:ext uri="{FF2B5EF4-FFF2-40B4-BE49-F238E27FC236}">
                  <a16:creationId xmlns:a16="http://schemas.microsoft.com/office/drawing/2014/main" id="{304B6B33-0290-43F1-A247-9A65F1189E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1056" y="5077264"/>
              <a:ext cx="683725" cy="846019"/>
              <a:chOff x="1928795" y="5072073"/>
              <a:chExt cx="785823" cy="1000134"/>
            </a:xfrm>
          </p:grpSpPr>
          <p:cxnSp>
            <p:nvCxnSpPr>
              <p:cNvPr id="42" name="Прямая со стрелкой 41">
                <a:extLst>
                  <a:ext uri="{FF2B5EF4-FFF2-40B4-BE49-F238E27FC236}">
                    <a16:creationId xmlns:a16="http://schemas.microsoft.com/office/drawing/2014/main" id="{FA75EA74-D888-4285-A965-26CC1C230A55}"/>
                  </a:ext>
                </a:extLst>
              </p:cNvPr>
              <p:cNvCxnSpPr/>
              <p:nvPr/>
            </p:nvCxnSpPr>
            <p:spPr>
              <a:xfrm rot="16200000" flipV="1">
                <a:off x="1857358" y="5143510"/>
                <a:ext cx="500066" cy="35719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 стрелкой 42">
                <a:extLst>
                  <a:ext uri="{FF2B5EF4-FFF2-40B4-BE49-F238E27FC236}">
                    <a16:creationId xmlns:a16="http://schemas.microsoft.com/office/drawing/2014/main" id="{B664C0D8-85EF-43F5-9146-41B2A7B15646}"/>
                  </a:ext>
                </a:extLst>
              </p:cNvPr>
              <p:cNvCxnSpPr/>
              <p:nvPr/>
            </p:nvCxnSpPr>
            <p:spPr>
              <a:xfrm rot="5400000" flipV="1">
                <a:off x="2285987" y="5643577"/>
                <a:ext cx="500068" cy="357193"/>
              </a:xfrm>
              <a:prstGeom prst="straightConnector1">
                <a:avLst/>
              </a:prstGeom>
              <a:ln w="38100">
                <a:noFill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0DF20C4C-D292-4792-92E7-8B281E934BD5}"/>
                </a:ext>
              </a:extLst>
            </p:cNvPr>
            <p:cNvSpPr/>
            <p:nvPr/>
          </p:nvSpPr>
          <p:spPr>
            <a:xfrm flipH="1">
              <a:off x="7169682" y="5500273"/>
              <a:ext cx="93926" cy="913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3" name="Группа 91">
              <a:extLst>
                <a:ext uri="{FF2B5EF4-FFF2-40B4-BE49-F238E27FC236}">
                  <a16:creationId xmlns:a16="http://schemas.microsoft.com/office/drawing/2014/main" id="{B51E0503-E94F-413A-A617-B928F9C50D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1056" y="4049956"/>
              <a:ext cx="683725" cy="906449"/>
              <a:chOff x="1857355" y="5000634"/>
              <a:chExt cx="785819" cy="1071571"/>
            </a:xfrm>
          </p:grpSpPr>
          <p:cxnSp>
            <p:nvCxnSpPr>
              <p:cNvPr id="40" name="Прямая со стрелкой 39">
                <a:extLst>
                  <a:ext uri="{FF2B5EF4-FFF2-40B4-BE49-F238E27FC236}">
                    <a16:creationId xmlns:a16="http://schemas.microsoft.com/office/drawing/2014/main" id="{0FF3AC38-12DC-41E3-A9A0-5BC15B06173E}"/>
                  </a:ext>
                </a:extLst>
              </p:cNvPr>
              <p:cNvCxnSpPr/>
              <p:nvPr/>
            </p:nvCxnSpPr>
            <p:spPr>
              <a:xfrm rot="5400000" flipV="1">
                <a:off x="2214545" y="5643577"/>
                <a:ext cx="500067" cy="357191"/>
              </a:xfrm>
              <a:prstGeom prst="straightConnector1">
                <a:avLst/>
              </a:prstGeom>
              <a:ln w="38100">
                <a:noFill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>
                <a:extLst>
                  <a:ext uri="{FF2B5EF4-FFF2-40B4-BE49-F238E27FC236}">
                    <a16:creationId xmlns:a16="http://schemas.microsoft.com/office/drawing/2014/main" id="{28104538-87AE-4158-815D-1E18F85AC901}"/>
                  </a:ext>
                </a:extLst>
              </p:cNvPr>
              <p:cNvCxnSpPr/>
              <p:nvPr/>
            </p:nvCxnSpPr>
            <p:spPr>
              <a:xfrm rot="16200000" flipV="1">
                <a:off x="1785916" y="5072073"/>
                <a:ext cx="500067" cy="357191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3FCE62E9-2006-4660-B75D-EE2DF82E2DA2}"/>
                </a:ext>
              </a:extLst>
            </p:cNvPr>
            <p:cNvSpPr/>
            <p:nvPr/>
          </p:nvSpPr>
          <p:spPr>
            <a:xfrm flipH="1">
              <a:off x="7169682" y="4442079"/>
              <a:ext cx="93926" cy="913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Rectangle 8">
              <a:extLst>
                <a:ext uri="{FF2B5EF4-FFF2-40B4-BE49-F238E27FC236}">
                  <a16:creationId xmlns:a16="http://schemas.microsoft.com/office/drawing/2014/main" id="{242BBF65-35E7-40D4-8624-9F3FE27C6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8424" y="4005064"/>
              <a:ext cx="144016" cy="2880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6" name="Группа 45">
              <a:extLst>
                <a:ext uri="{FF2B5EF4-FFF2-40B4-BE49-F238E27FC236}">
                  <a16:creationId xmlns:a16="http://schemas.microsoft.com/office/drawing/2014/main" id="{078A02BB-91EF-4F88-A347-C8413CB9CC6D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8364060" y="3957420"/>
              <a:ext cx="421667" cy="372940"/>
              <a:chOff x="641612" y="4142958"/>
              <a:chExt cx="500572" cy="534705"/>
            </a:xfrm>
          </p:grpSpPr>
          <p:sp>
            <p:nvSpPr>
              <p:cNvPr id="37" name="Овал 36">
                <a:extLst>
                  <a:ext uri="{FF2B5EF4-FFF2-40B4-BE49-F238E27FC236}">
                    <a16:creationId xmlns:a16="http://schemas.microsoft.com/office/drawing/2014/main" id="{DC806C73-2E68-4B6D-A648-1B9A9DAA1B9A}"/>
                  </a:ext>
                </a:extLst>
              </p:cNvPr>
              <p:cNvSpPr/>
              <p:nvPr/>
            </p:nvSpPr>
            <p:spPr>
              <a:xfrm>
                <a:off x="641612" y="4570722"/>
                <a:ext cx="106810" cy="10694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8" name="Овал 37">
                <a:extLst>
                  <a:ext uri="{FF2B5EF4-FFF2-40B4-BE49-F238E27FC236}">
                    <a16:creationId xmlns:a16="http://schemas.microsoft.com/office/drawing/2014/main" id="{AC422C1B-E098-4C90-973F-D6BDCE6B0345}"/>
                  </a:ext>
                </a:extLst>
              </p:cNvPr>
              <p:cNvSpPr/>
              <p:nvPr/>
            </p:nvSpPr>
            <p:spPr>
              <a:xfrm>
                <a:off x="1072040" y="4535075"/>
                <a:ext cx="70144" cy="14258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8D0FA2FB-B5C4-46AA-B839-008DF44DA725}"/>
                  </a:ext>
                </a:extLst>
              </p:cNvPr>
              <p:cNvCxnSpPr/>
              <p:nvPr/>
            </p:nvCxnSpPr>
            <p:spPr>
              <a:xfrm rot="10800000" flipH="1">
                <a:off x="713351" y="4142958"/>
                <a:ext cx="358689" cy="483216"/>
              </a:xfrm>
              <a:prstGeom prst="line">
                <a:avLst/>
              </a:prstGeom>
              <a:ln w="412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55" name="Объект 54">
            <a:extLst>
              <a:ext uri="{FF2B5EF4-FFF2-40B4-BE49-F238E27FC236}">
                <a16:creationId xmlns:a16="http://schemas.microsoft.com/office/drawing/2014/main" id="{2002000D-B81A-40A6-ACAC-C20886C67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570060"/>
              </p:ext>
            </p:extLst>
          </p:nvPr>
        </p:nvGraphicFramePr>
        <p:xfrm>
          <a:off x="2555776" y="4509120"/>
          <a:ext cx="1925637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4" name="Equation" r:id="rId9" imgW="749160" imgH="393480" progId="Equation.DSMT4">
                  <p:embed/>
                </p:oleObj>
              </mc:Choice>
              <mc:Fallback>
                <p:oleObj name="Equation" r:id="rId9" imgW="749160" imgH="39348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A6EDE8C8-7187-4BED-9AF1-45F73C841B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4509120"/>
                        <a:ext cx="1925637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5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53CBA546-363F-4F06-8AAC-B432001D4DA6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1CA3E5-3400-4188-8211-1611D8627277}"/>
              </a:ext>
            </a:extLst>
          </p:cNvPr>
          <p:cNvSpPr txBox="1"/>
          <p:nvPr/>
        </p:nvSpPr>
        <p:spPr>
          <a:xfrm>
            <a:off x="179512" y="1124744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Два резистора соединены параллельно. Сила тока в первом резисторе 0,5 А, во втором – 1 А. Сопротивление первого резистора 18 Ом. Определите силу тока на всём участке цепи и сопротивление второго резистора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13176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Ом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508518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59832" y="602128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А;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Ом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501008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6" y="2780928"/>
            <a:ext cx="1" cy="3384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70497"/>
              </p:ext>
            </p:extLst>
          </p:nvPr>
        </p:nvGraphicFramePr>
        <p:xfrm>
          <a:off x="2843808" y="3645024"/>
          <a:ext cx="44069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Equation" r:id="rId4" imgW="1968480" imgH="228600" progId="Equation.DSMT4">
                  <p:embed/>
                </p:oleObj>
              </mc:Choice>
              <mc:Fallback>
                <p:oleObj name="Equation" r:id="rId4" imgW="1968480" imgH="22860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645024"/>
                        <a:ext cx="4406900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717A229-6486-45C6-B08B-B115EFDBF112}"/>
              </a:ext>
            </a:extLst>
          </p:cNvPr>
          <p:cNvSpPr txBox="1"/>
          <p:nvPr/>
        </p:nvSpPr>
        <p:spPr>
          <a:xfrm>
            <a:off x="467544" y="393305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,5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4077072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EAAE6DE-8D56-4621-A39E-E0F145697D02}"/>
              </a:ext>
            </a:extLst>
          </p:cNvPr>
          <p:cNvSpPr/>
          <p:nvPr/>
        </p:nvSpPr>
        <p:spPr>
          <a:xfrm>
            <a:off x="323528" y="5085184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957E03A1-037F-4C4D-8857-CE3FD0C35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348115"/>
              </p:ext>
            </p:extLst>
          </p:nvPr>
        </p:nvGraphicFramePr>
        <p:xfrm>
          <a:off x="2843808" y="4293096"/>
          <a:ext cx="49085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Equation" r:id="rId6" imgW="2197080" imgH="228600" progId="Equation.DSMT4">
                  <p:embed/>
                </p:oleObj>
              </mc:Choice>
              <mc:Fallback>
                <p:oleObj name="Equation" r:id="rId6" imgW="2197080" imgH="22860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957E03A1-037F-4C4D-8857-CE3FD0C35D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293096"/>
                        <a:ext cx="49085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78A62D-256A-470C-96E2-097EA1FABD0F}"/>
              </a:ext>
            </a:extLst>
          </p:cNvPr>
          <p:cNvSpPr/>
          <p:nvPr/>
        </p:nvSpPr>
        <p:spPr>
          <a:xfrm>
            <a:off x="4283968" y="3645024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761481F6-982E-4C03-B15A-7B08AB2C40F9}"/>
              </a:ext>
            </a:extLst>
          </p:cNvPr>
          <p:cNvSpPr/>
          <p:nvPr/>
        </p:nvSpPr>
        <p:spPr>
          <a:xfrm>
            <a:off x="4716016" y="4293096"/>
            <a:ext cx="3384376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3" name="Объект 42">
            <a:extLst>
              <a:ext uri="{FF2B5EF4-FFF2-40B4-BE49-F238E27FC236}">
                <a16:creationId xmlns:a16="http://schemas.microsoft.com/office/drawing/2014/main" id="{22CE23E5-440E-49E0-95BA-F0394F0C8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308225"/>
              </p:ext>
            </p:extLst>
          </p:nvPr>
        </p:nvGraphicFramePr>
        <p:xfrm>
          <a:off x="2771800" y="4869160"/>
          <a:ext cx="3071812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Equation" r:id="rId8" imgW="1371600" imgH="431640" progId="Equation.DSMT4">
                  <p:embed/>
                </p:oleObj>
              </mc:Choice>
              <mc:Fallback>
                <p:oleObj name="Equation" r:id="rId8" imgW="1371600" imgH="4316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869160"/>
                        <a:ext cx="3071812" cy="1084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(6):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1AA004CD-691B-49DC-AAE4-AC87025D8858}"/>
              </a:ext>
            </a:extLst>
          </p:cNvPr>
          <p:cNvSpPr/>
          <p:nvPr/>
        </p:nvSpPr>
        <p:spPr>
          <a:xfrm>
            <a:off x="3923928" y="4941168"/>
            <a:ext cx="25922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2458F2D-94EB-4E57-9C37-341966260297}"/>
              </a:ext>
            </a:extLst>
          </p:cNvPr>
          <p:cNvSpPr txBox="1"/>
          <p:nvPr/>
        </p:nvSpPr>
        <p:spPr>
          <a:xfrm>
            <a:off x="467544" y="443711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323528" y="45091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C4E27958-2F2B-4A4A-A2A4-F9F47D27C9BD}"/>
              </a:ext>
            </a:extLst>
          </p:cNvPr>
          <p:cNvGrpSpPr/>
          <p:nvPr/>
        </p:nvGrpSpPr>
        <p:grpSpPr>
          <a:xfrm>
            <a:off x="6300192" y="2348880"/>
            <a:ext cx="2220195" cy="1075834"/>
            <a:chOff x="6300192" y="2348880"/>
            <a:chExt cx="2220195" cy="1075834"/>
          </a:xfrm>
        </p:grpSpPr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D0015278-FE49-4CC6-B55D-DB067D0B0A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956" r="13426"/>
            <a:stretch/>
          </p:blipFill>
          <p:spPr>
            <a:xfrm>
              <a:off x="6300192" y="2348880"/>
              <a:ext cx="2220195" cy="107583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4">
                  <a:lumMod val="60000"/>
                  <a:lumOff val="40000"/>
                </a:schemeClr>
              </a:solidFill>
            </a:ln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40FD859C-4D97-4C4A-91CD-9D46D8F4CC70}"/>
                </a:ext>
              </a:extLst>
            </p:cNvPr>
            <p:cNvSpPr/>
            <p:nvPr/>
          </p:nvSpPr>
          <p:spPr>
            <a:xfrm>
              <a:off x="7092280" y="2852936"/>
              <a:ext cx="43204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BF2846CC-2901-436B-A36F-DD4CD3F9149C}"/>
                </a:ext>
              </a:extLst>
            </p:cNvPr>
            <p:cNvSpPr/>
            <p:nvPr/>
          </p:nvSpPr>
          <p:spPr>
            <a:xfrm>
              <a:off x="7164288" y="2348880"/>
              <a:ext cx="432048" cy="144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5372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27" grpId="0" animBg="1"/>
      <p:bldP spid="30" grpId="0" animBg="1"/>
      <p:bldP spid="39" grpId="0" animBg="1"/>
      <p:bldP spid="40" grpId="0" animBg="1"/>
      <p:bldP spid="4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251520" y="1124744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Два проводника соединены параллельно. Сила тока в первом проводнике 0,5 А, во втором – 0,3 А. Напряжение на участке 120 В. Определите силу тока на всём участке цепи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полное сопротивление участка.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1331640" y="328498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0,8 А; 150 Ом</a:t>
            </a:r>
          </a:p>
        </p:txBody>
      </p:sp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D3FAC75-5A0B-4AB0-95E5-8CFBD67D4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303010"/>
              </p:ext>
            </p:extLst>
          </p:nvPr>
        </p:nvGraphicFramePr>
        <p:xfrm>
          <a:off x="1115616" y="4509120"/>
          <a:ext cx="25193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Equation" r:id="rId4" imgW="1117440" imgH="203040" progId="Equation.DSMT4">
                  <p:embed/>
                </p:oleObj>
              </mc:Choice>
              <mc:Fallback>
                <p:oleObj name="Equation" r:id="rId4" imgW="1117440" imgH="20304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D3FAC75-5A0B-4AB0-95E5-8CFBD67D40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509120"/>
                        <a:ext cx="2519363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B156268-4FAC-4D54-837C-16BFE5D3808B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9B5D78-CE3D-4B52-8FA7-55539EED75D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072" y="2557650"/>
            <a:ext cx="3240360" cy="3506094"/>
          </a:xfrm>
          <a:prstGeom prst="rect">
            <a:avLst/>
          </a:prstGeom>
        </p:spPr>
      </p:pic>
      <p:graphicFrame>
        <p:nvGraphicFramePr>
          <p:cNvPr id="57" name="Объект 56">
            <a:extLst>
              <a:ext uri="{FF2B5EF4-FFF2-40B4-BE49-F238E27FC236}">
                <a16:creationId xmlns:a16="http://schemas.microsoft.com/office/drawing/2014/main" id="{98B3DA7D-AB24-4F7A-B822-F2DDE805B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408289"/>
              </p:ext>
            </p:extLst>
          </p:nvPr>
        </p:nvGraphicFramePr>
        <p:xfrm>
          <a:off x="251520" y="4981575"/>
          <a:ext cx="424847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7" imgW="1714320" imgH="228600" progId="Equation.DSMT4">
                  <p:embed/>
                </p:oleObj>
              </mc:Choice>
              <mc:Fallback>
                <p:oleObj name="Equation" r:id="rId7" imgW="1714320" imgH="22860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D3FAC75-5A0B-4AB0-95E5-8CFBD67D40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981575"/>
                        <a:ext cx="4248472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Объект 57">
            <a:extLst>
              <a:ext uri="{FF2B5EF4-FFF2-40B4-BE49-F238E27FC236}">
                <a16:creationId xmlns:a16="http://schemas.microsoft.com/office/drawing/2014/main" id="{B74C1A25-81BB-4CA1-90A6-D6F5555EAE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925030"/>
              </p:ext>
            </p:extLst>
          </p:nvPr>
        </p:nvGraphicFramePr>
        <p:xfrm>
          <a:off x="467544" y="5517232"/>
          <a:ext cx="34782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Equation" r:id="rId9" imgW="1422360" imgH="393480" progId="Equation.DSMT4">
                  <p:embed/>
                </p:oleObj>
              </mc:Choice>
              <mc:Fallback>
                <p:oleObj name="Equation" r:id="rId9" imgW="1422360" imgH="393480" progId="Equation.DSMT4">
                  <p:embed/>
                  <p:pic>
                    <p:nvPicPr>
                      <p:cNvPr id="20" name="Объект 19">
                        <a:extLst>
                          <a:ext uri="{FF2B5EF4-FFF2-40B4-BE49-F238E27FC236}">
                            <a16:creationId xmlns:a16="http://schemas.microsoft.com/office/drawing/2014/main" id="{540604CF-0FF1-48FA-98A2-60F87CAFBD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517232"/>
                        <a:ext cx="3478213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703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 на определение силы тока:</a:t>
            </a:r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22228D-A969-483F-ADE2-A668F931EB26}"/>
              </a:ext>
            </a:extLst>
          </p:cNvPr>
          <p:cNvSpPr txBox="1"/>
          <p:nvPr/>
        </p:nvSpPr>
        <p:spPr>
          <a:xfrm>
            <a:off x="107504" y="1124744"/>
            <a:ext cx="901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Два проводника соединены параллельно. Напряжение на участке цепи 1,2 В. Сопротивление первого проводника 3 Ом, второго – 4 Ом. Определите силу тока в каждом проводнике и силу тока на всём участке цепи.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8008FA-1BBB-4A05-A2E5-DFB2708E6520}"/>
              </a:ext>
            </a:extLst>
          </p:cNvPr>
          <p:cNvSpPr/>
          <p:nvPr/>
        </p:nvSpPr>
        <p:spPr>
          <a:xfrm>
            <a:off x="251520" y="278092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75DA2DC-17BC-40CE-B94E-D021896FB8B9}"/>
              </a:ext>
            </a:extLst>
          </p:cNvPr>
          <p:cNvSpPr/>
          <p:nvPr/>
        </p:nvSpPr>
        <p:spPr>
          <a:xfrm>
            <a:off x="251520" y="3861048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 (3):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A8E8-CA31-4D56-A4E6-B12FB8CCD3A5}"/>
              </a:ext>
            </a:extLst>
          </p:cNvPr>
          <p:cNvSpPr txBox="1"/>
          <p:nvPr/>
        </p:nvSpPr>
        <p:spPr>
          <a:xfrm>
            <a:off x="971600" y="328498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0,4 А; 0,3 А; 0,7 А</a:t>
            </a:r>
          </a:p>
        </p:txBody>
      </p:sp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A6EDE8C8-7187-4BED-9AF1-45F73C841B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026741"/>
              </p:ext>
            </p:extLst>
          </p:nvPr>
        </p:nvGraphicFramePr>
        <p:xfrm>
          <a:off x="374650" y="4508500"/>
          <a:ext cx="16668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Equation" r:id="rId4" imgW="647640" imgH="393480" progId="Equation.DSMT4">
                  <p:embed/>
                </p:oleObj>
              </mc:Choice>
              <mc:Fallback>
                <p:oleObj name="Equation" r:id="rId4" imgW="647640" imgH="393480" progId="Equation.DSMT4">
                  <p:embed/>
                  <p:pic>
                    <p:nvPicPr>
                      <p:cNvPr id="21" name="Объект 20">
                        <a:extLst>
                          <a:ext uri="{FF2B5EF4-FFF2-40B4-BE49-F238E27FC236}">
                            <a16:creationId xmlns:a16="http://schemas.microsoft.com/office/drawing/2014/main" id="{A6EDE8C8-7187-4BED-9AF1-45F73C841B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" y="4508500"/>
                        <a:ext cx="16668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>
            <a:extLst>
              <a:ext uri="{FF2B5EF4-FFF2-40B4-BE49-F238E27FC236}">
                <a16:creationId xmlns:a16="http://schemas.microsoft.com/office/drawing/2014/main" id="{3D3FAC75-5A0B-4AB0-95E5-8CFBD67D40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388876"/>
              </p:ext>
            </p:extLst>
          </p:nvPr>
        </p:nvGraphicFramePr>
        <p:xfrm>
          <a:off x="1117600" y="5700713"/>
          <a:ext cx="25193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Equation" r:id="rId6" imgW="1117440" imgH="203040" progId="Equation.DSMT4">
                  <p:embed/>
                </p:oleObj>
              </mc:Choice>
              <mc:Fallback>
                <p:oleObj name="Equation" r:id="rId6" imgW="1117440" imgH="203040" progId="Equation.DSMT4">
                  <p:embed/>
                  <p:pic>
                    <p:nvPicPr>
                      <p:cNvPr id="24" name="Объект 23">
                        <a:extLst>
                          <a:ext uri="{FF2B5EF4-FFF2-40B4-BE49-F238E27FC236}">
                            <a16:creationId xmlns:a16="http://schemas.microsoft.com/office/drawing/2014/main" id="{3D3FAC75-5A0B-4AB0-95E5-8CFBD67D40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5700713"/>
                        <a:ext cx="2519363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435A0937-5669-478C-946D-476536ACBFFA}"/>
              </a:ext>
            </a:extLst>
          </p:cNvPr>
          <p:cNvGrpSpPr/>
          <p:nvPr/>
        </p:nvGrpSpPr>
        <p:grpSpPr>
          <a:xfrm>
            <a:off x="5004048" y="2852936"/>
            <a:ext cx="3613300" cy="3018482"/>
            <a:chOff x="4994197" y="2780928"/>
            <a:chExt cx="3767167" cy="3162498"/>
          </a:xfrm>
        </p:grpSpPr>
        <p:grpSp>
          <p:nvGrpSpPr>
            <p:cNvPr id="25" name="Группа 118">
              <a:extLst>
                <a:ext uri="{FF2B5EF4-FFF2-40B4-BE49-F238E27FC236}">
                  <a16:creationId xmlns:a16="http://schemas.microsoft.com/office/drawing/2014/main" id="{8C5EF987-615D-44A3-B406-88DD4CEB9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94197" y="2780928"/>
              <a:ext cx="3418620" cy="3162498"/>
              <a:chOff x="357158" y="738177"/>
              <a:chExt cx="3929090" cy="3738572"/>
            </a:xfrm>
          </p:grpSpPr>
          <p:sp>
            <p:nvSpPr>
              <p:cNvPr id="46" name="Прямоугольник 2">
                <a:extLst>
                  <a:ext uri="{FF2B5EF4-FFF2-40B4-BE49-F238E27FC236}">
                    <a16:creationId xmlns:a16="http://schemas.microsoft.com/office/drawing/2014/main" id="{14604709-F197-4359-B47B-2933A010554C}"/>
                  </a:ext>
                </a:extLst>
              </p:cNvPr>
              <p:cNvSpPr/>
              <p:nvPr/>
            </p:nvSpPr>
            <p:spPr bwMode="auto">
              <a:xfrm>
                <a:off x="357158" y="1606541"/>
                <a:ext cx="3929090" cy="1679579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7" name="Прямоугольник 3">
                <a:extLst>
                  <a:ext uri="{FF2B5EF4-FFF2-40B4-BE49-F238E27FC236}">
                    <a16:creationId xmlns:a16="http://schemas.microsoft.com/office/drawing/2014/main" id="{9E2A3A1A-D6DA-460E-B244-8FB28DB6022D}"/>
                  </a:ext>
                </a:extLst>
              </p:cNvPr>
              <p:cNvSpPr/>
              <p:nvPr/>
            </p:nvSpPr>
            <p:spPr bwMode="auto">
              <a:xfrm>
                <a:off x="1142976" y="2643182"/>
                <a:ext cx="2357455" cy="1500191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9173C1CC-CB07-4B54-AFB2-C69F84293C00}"/>
                  </a:ext>
                </a:extLst>
              </p:cNvPr>
              <p:cNvSpPr/>
              <p:nvPr/>
            </p:nvSpPr>
            <p:spPr bwMode="auto">
              <a:xfrm>
                <a:off x="1500166" y="2571744"/>
                <a:ext cx="630241" cy="225426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49" name="Picture 52">
                <a:extLst>
                  <a:ext uri="{FF2B5EF4-FFF2-40B4-BE49-F238E27FC236}">
                    <a16:creationId xmlns:a16="http://schemas.microsoft.com/office/drawing/2014/main" id="{0F7C2D56-D34F-4A3D-AFCA-B6E1A2520F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8860" y="2000240"/>
                <a:ext cx="933450" cy="119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id="{A976B4E1-53F5-45F0-BE6D-1174E1979918}"/>
                  </a:ext>
                </a:extLst>
              </p:cNvPr>
              <p:cNvSpPr/>
              <p:nvPr/>
            </p:nvSpPr>
            <p:spPr bwMode="auto">
              <a:xfrm>
                <a:off x="1071538" y="3267071"/>
                <a:ext cx="114301" cy="11588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" name="Овал 50">
                <a:extLst>
                  <a:ext uri="{FF2B5EF4-FFF2-40B4-BE49-F238E27FC236}">
                    <a16:creationId xmlns:a16="http://schemas.microsoft.com/office/drawing/2014/main" id="{68F839B1-81D2-456E-9274-D6FE6E992264}"/>
                  </a:ext>
                </a:extLst>
              </p:cNvPr>
              <p:cNvSpPr/>
              <p:nvPr/>
            </p:nvSpPr>
            <p:spPr bwMode="auto">
              <a:xfrm>
                <a:off x="3457567" y="3214684"/>
                <a:ext cx="114301" cy="11588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Прямоугольник 51">
                <a:extLst>
                  <a:ext uri="{FF2B5EF4-FFF2-40B4-BE49-F238E27FC236}">
                    <a16:creationId xmlns:a16="http://schemas.microsoft.com/office/drawing/2014/main" id="{E4267FB5-1D87-4BF2-93F1-A881820E0679}"/>
                  </a:ext>
                </a:extLst>
              </p:cNvPr>
              <p:cNvSpPr/>
              <p:nvPr/>
            </p:nvSpPr>
            <p:spPr bwMode="auto">
              <a:xfrm>
                <a:off x="1500166" y="4000498"/>
                <a:ext cx="630241" cy="225426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63E86177-915D-4493-BB5C-4AE8656B57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7224" y="738177"/>
                <a:ext cx="933450" cy="119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Picture 52">
                <a:extLst>
                  <a:ext uri="{FF2B5EF4-FFF2-40B4-BE49-F238E27FC236}">
                    <a16:creationId xmlns:a16="http://schemas.microsoft.com/office/drawing/2014/main" id="{D2EC2C25-189A-48E4-BD99-B42F343089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4104" y="3286124"/>
                <a:ext cx="933450" cy="1190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6" name="Rectangle 8">
              <a:extLst>
                <a:ext uri="{FF2B5EF4-FFF2-40B4-BE49-F238E27FC236}">
                  <a16:creationId xmlns:a16="http://schemas.microsoft.com/office/drawing/2014/main" id="{E4EF91BD-45D1-4716-BBDD-9B085835D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6216" y="3501008"/>
              <a:ext cx="169399" cy="1690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Line 9">
              <a:extLst>
                <a:ext uri="{FF2B5EF4-FFF2-40B4-BE49-F238E27FC236}">
                  <a16:creationId xmlns:a16="http://schemas.microsoft.com/office/drawing/2014/main" id="{F1727F00-98D4-4FAC-9E85-0D00EA575C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16216" y="3212976"/>
              <a:ext cx="0" cy="5761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10">
              <a:extLst>
                <a:ext uri="{FF2B5EF4-FFF2-40B4-BE49-F238E27FC236}">
                  <a16:creationId xmlns:a16="http://schemas.microsoft.com/office/drawing/2014/main" id="{927CE0CE-92B2-459F-AAC5-AB4D64ED79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60232" y="3356992"/>
              <a:ext cx="0" cy="313085"/>
            </a:xfrm>
            <a:prstGeom prst="line">
              <a:avLst/>
            </a:prstGeom>
            <a:noFill/>
            <a:ln w="476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03FC9BE8-3AA6-4F92-8525-BD4F183F3E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53607" y="2962217"/>
              <a:ext cx="621567" cy="846019"/>
              <a:chOff x="1928794" y="5072074"/>
              <a:chExt cx="714380" cy="1000132"/>
            </a:xfrm>
          </p:grpSpPr>
          <p:cxnSp>
            <p:nvCxnSpPr>
              <p:cNvPr id="44" name="Прямая со стрелкой 43">
                <a:extLst>
                  <a:ext uri="{FF2B5EF4-FFF2-40B4-BE49-F238E27FC236}">
                    <a16:creationId xmlns:a16="http://schemas.microsoft.com/office/drawing/2014/main" id="{A406AB2C-E221-4783-AF63-7CAA02444B70}"/>
                  </a:ext>
                </a:extLst>
              </p:cNvPr>
              <p:cNvCxnSpPr/>
              <p:nvPr/>
            </p:nvCxnSpPr>
            <p:spPr>
              <a:xfrm rot="5400000" flipV="1">
                <a:off x="2214547" y="5643578"/>
                <a:ext cx="500065" cy="357189"/>
              </a:xfrm>
              <a:prstGeom prst="straightConnector1">
                <a:avLst/>
              </a:prstGeom>
              <a:ln w="38100">
                <a:noFill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>
                <a:extLst>
                  <a:ext uri="{FF2B5EF4-FFF2-40B4-BE49-F238E27FC236}">
                    <a16:creationId xmlns:a16="http://schemas.microsoft.com/office/drawing/2014/main" id="{B06DF753-8B98-4C20-B2C0-B787AAF73606}"/>
                  </a:ext>
                </a:extLst>
              </p:cNvPr>
              <p:cNvCxnSpPr/>
              <p:nvPr/>
            </p:nvCxnSpPr>
            <p:spPr>
              <a:xfrm rot="16200000" flipV="1">
                <a:off x="1857355" y="5143513"/>
                <a:ext cx="500067" cy="357191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709CF050-E8A6-4E2C-B624-293F6BC12517}"/>
                </a:ext>
              </a:extLst>
            </p:cNvPr>
            <p:cNvSpPr/>
            <p:nvPr/>
          </p:nvSpPr>
          <p:spPr>
            <a:xfrm flipV="1">
              <a:off x="5802234" y="3346283"/>
              <a:ext cx="93926" cy="913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1" name="Группа 31">
              <a:extLst>
                <a:ext uri="{FF2B5EF4-FFF2-40B4-BE49-F238E27FC236}">
                  <a16:creationId xmlns:a16="http://schemas.microsoft.com/office/drawing/2014/main" id="{304B6B33-0290-43F1-A247-9A65F1189E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1056" y="5077264"/>
              <a:ext cx="683725" cy="846019"/>
              <a:chOff x="1928795" y="5072073"/>
              <a:chExt cx="785823" cy="1000134"/>
            </a:xfrm>
          </p:grpSpPr>
          <p:cxnSp>
            <p:nvCxnSpPr>
              <p:cNvPr id="42" name="Прямая со стрелкой 41">
                <a:extLst>
                  <a:ext uri="{FF2B5EF4-FFF2-40B4-BE49-F238E27FC236}">
                    <a16:creationId xmlns:a16="http://schemas.microsoft.com/office/drawing/2014/main" id="{FA75EA74-D888-4285-A965-26CC1C230A55}"/>
                  </a:ext>
                </a:extLst>
              </p:cNvPr>
              <p:cNvCxnSpPr/>
              <p:nvPr/>
            </p:nvCxnSpPr>
            <p:spPr>
              <a:xfrm rot="16200000" flipV="1">
                <a:off x="1857358" y="5143510"/>
                <a:ext cx="500066" cy="35719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 стрелкой 42">
                <a:extLst>
                  <a:ext uri="{FF2B5EF4-FFF2-40B4-BE49-F238E27FC236}">
                    <a16:creationId xmlns:a16="http://schemas.microsoft.com/office/drawing/2014/main" id="{B664C0D8-85EF-43F5-9146-41B2A7B15646}"/>
                  </a:ext>
                </a:extLst>
              </p:cNvPr>
              <p:cNvCxnSpPr/>
              <p:nvPr/>
            </p:nvCxnSpPr>
            <p:spPr>
              <a:xfrm rot="5400000" flipV="1">
                <a:off x="2285987" y="5643577"/>
                <a:ext cx="500068" cy="357193"/>
              </a:xfrm>
              <a:prstGeom prst="straightConnector1">
                <a:avLst/>
              </a:prstGeom>
              <a:ln w="38100">
                <a:noFill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0DF20C4C-D292-4792-92E7-8B281E934BD5}"/>
                </a:ext>
              </a:extLst>
            </p:cNvPr>
            <p:cNvSpPr/>
            <p:nvPr/>
          </p:nvSpPr>
          <p:spPr>
            <a:xfrm flipH="1">
              <a:off x="7169682" y="5500273"/>
              <a:ext cx="93926" cy="913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3" name="Группа 91">
              <a:extLst>
                <a:ext uri="{FF2B5EF4-FFF2-40B4-BE49-F238E27FC236}">
                  <a16:creationId xmlns:a16="http://schemas.microsoft.com/office/drawing/2014/main" id="{B51E0503-E94F-413A-A617-B928F9C50D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1056" y="4049956"/>
              <a:ext cx="683725" cy="906449"/>
              <a:chOff x="1857355" y="5000634"/>
              <a:chExt cx="785819" cy="1071571"/>
            </a:xfrm>
          </p:grpSpPr>
          <p:cxnSp>
            <p:nvCxnSpPr>
              <p:cNvPr id="40" name="Прямая со стрелкой 39">
                <a:extLst>
                  <a:ext uri="{FF2B5EF4-FFF2-40B4-BE49-F238E27FC236}">
                    <a16:creationId xmlns:a16="http://schemas.microsoft.com/office/drawing/2014/main" id="{0FF3AC38-12DC-41E3-A9A0-5BC15B06173E}"/>
                  </a:ext>
                </a:extLst>
              </p:cNvPr>
              <p:cNvCxnSpPr/>
              <p:nvPr/>
            </p:nvCxnSpPr>
            <p:spPr>
              <a:xfrm rot="5400000" flipV="1">
                <a:off x="2214545" y="5643577"/>
                <a:ext cx="500067" cy="357191"/>
              </a:xfrm>
              <a:prstGeom prst="straightConnector1">
                <a:avLst/>
              </a:prstGeom>
              <a:ln w="38100">
                <a:noFill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>
                <a:extLst>
                  <a:ext uri="{FF2B5EF4-FFF2-40B4-BE49-F238E27FC236}">
                    <a16:creationId xmlns:a16="http://schemas.microsoft.com/office/drawing/2014/main" id="{28104538-87AE-4158-815D-1E18F85AC901}"/>
                  </a:ext>
                </a:extLst>
              </p:cNvPr>
              <p:cNvCxnSpPr/>
              <p:nvPr/>
            </p:nvCxnSpPr>
            <p:spPr>
              <a:xfrm rot="16200000" flipV="1">
                <a:off x="1785916" y="5072073"/>
                <a:ext cx="500067" cy="357191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3FCE62E9-2006-4660-B75D-EE2DF82E2DA2}"/>
                </a:ext>
              </a:extLst>
            </p:cNvPr>
            <p:cNvSpPr/>
            <p:nvPr/>
          </p:nvSpPr>
          <p:spPr>
            <a:xfrm flipH="1">
              <a:off x="7169682" y="4442079"/>
              <a:ext cx="93926" cy="9131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Rectangle 8">
              <a:extLst>
                <a:ext uri="{FF2B5EF4-FFF2-40B4-BE49-F238E27FC236}">
                  <a16:creationId xmlns:a16="http://schemas.microsoft.com/office/drawing/2014/main" id="{242BBF65-35E7-40D4-8624-9F3FE27C6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8424" y="4005064"/>
              <a:ext cx="144016" cy="2880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6" name="Группа 45">
              <a:extLst>
                <a:ext uri="{FF2B5EF4-FFF2-40B4-BE49-F238E27FC236}">
                  <a16:creationId xmlns:a16="http://schemas.microsoft.com/office/drawing/2014/main" id="{078A02BB-91EF-4F88-A347-C8413CB9CC6D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8364060" y="3957420"/>
              <a:ext cx="421667" cy="372940"/>
              <a:chOff x="641612" y="4142958"/>
              <a:chExt cx="500572" cy="534705"/>
            </a:xfrm>
          </p:grpSpPr>
          <p:sp>
            <p:nvSpPr>
              <p:cNvPr id="37" name="Овал 36">
                <a:extLst>
                  <a:ext uri="{FF2B5EF4-FFF2-40B4-BE49-F238E27FC236}">
                    <a16:creationId xmlns:a16="http://schemas.microsoft.com/office/drawing/2014/main" id="{DC806C73-2E68-4B6D-A648-1B9A9DAA1B9A}"/>
                  </a:ext>
                </a:extLst>
              </p:cNvPr>
              <p:cNvSpPr/>
              <p:nvPr/>
            </p:nvSpPr>
            <p:spPr>
              <a:xfrm>
                <a:off x="641612" y="4570722"/>
                <a:ext cx="106810" cy="106941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8" name="Овал 37">
                <a:extLst>
                  <a:ext uri="{FF2B5EF4-FFF2-40B4-BE49-F238E27FC236}">
                    <a16:creationId xmlns:a16="http://schemas.microsoft.com/office/drawing/2014/main" id="{AC422C1B-E098-4C90-973F-D6BDCE6B0345}"/>
                  </a:ext>
                </a:extLst>
              </p:cNvPr>
              <p:cNvSpPr/>
              <p:nvPr/>
            </p:nvSpPr>
            <p:spPr>
              <a:xfrm>
                <a:off x="1072040" y="4535075"/>
                <a:ext cx="70144" cy="14258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8D0FA2FB-B5C4-46AA-B839-008DF44DA725}"/>
                  </a:ext>
                </a:extLst>
              </p:cNvPr>
              <p:cNvCxnSpPr/>
              <p:nvPr/>
            </p:nvCxnSpPr>
            <p:spPr>
              <a:xfrm rot="10800000" flipH="1">
                <a:off x="713351" y="4142958"/>
                <a:ext cx="358689" cy="483216"/>
              </a:xfrm>
              <a:prstGeom prst="line">
                <a:avLst/>
              </a:prstGeom>
              <a:ln w="412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55" name="Объект 54">
            <a:extLst>
              <a:ext uri="{FF2B5EF4-FFF2-40B4-BE49-F238E27FC236}">
                <a16:creationId xmlns:a16="http://schemas.microsoft.com/office/drawing/2014/main" id="{2002000D-B81A-40A6-ACAC-C20886C670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197702"/>
              </p:ext>
            </p:extLst>
          </p:nvPr>
        </p:nvGraphicFramePr>
        <p:xfrm>
          <a:off x="2652713" y="4508500"/>
          <a:ext cx="17303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Equation" r:id="rId9" imgW="672840" imgH="393480" progId="Equation.DSMT4">
                  <p:embed/>
                </p:oleObj>
              </mc:Choice>
              <mc:Fallback>
                <p:oleObj name="Equation" r:id="rId9" imgW="672840" imgH="393480" progId="Equation.DSMT4">
                  <p:embed/>
                  <p:pic>
                    <p:nvPicPr>
                      <p:cNvPr id="55" name="Объект 54">
                        <a:extLst>
                          <a:ext uri="{FF2B5EF4-FFF2-40B4-BE49-F238E27FC236}">
                            <a16:creationId xmlns:a16="http://schemas.microsoft.com/office/drawing/2014/main" id="{2002000D-B81A-40A6-ACAC-C20886C670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2713" y="4508500"/>
                        <a:ext cx="17303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B156268-4FAC-4D54-837C-16BFE5D3808B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44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53CBA546-363F-4F06-8AAC-B432001D4DA6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1CA3E5-3400-4188-8211-1611D8627277}"/>
              </a:ext>
            </a:extLst>
          </p:cNvPr>
          <p:cNvSpPr txBox="1"/>
          <p:nvPr/>
        </p:nvSpPr>
        <p:spPr>
          <a:xfrm>
            <a:off x="395536" y="112474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Две лампы соединены параллельно. Напряжение на первой лампе 220 В, сила тока в ней 0,5 А. Сила тока в цепи 2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,7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А. Определите силу тока во второй лампе и сопротивление каждой лампы.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323528" y="5013176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5537" y="34394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5576" y="4365104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,7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508518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5656" y="616530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2,2 А; 4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 Ом; 100 Ом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84394" y="2797229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(4):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67544" y="3429000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611560" y="4509120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02C18CED-30FE-4036-B92D-A6FE3441F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650217"/>
              </p:ext>
            </p:extLst>
          </p:nvPr>
        </p:nvGraphicFramePr>
        <p:xfrm>
          <a:off x="2843808" y="3429000"/>
          <a:ext cx="522922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Equation" r:id="rId4" imgW="2158920" imgH="228600" progId="Equation.DSMT4">
                  <p:embed/>
                </p:oleObj>
              </mc:Choice>
              <mc:Fallback>
                <p:oleObj name="Equation" r:id="rId4" imgW="2158920" imgH="22860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02C18CED-30FE-4036-B92D-A6FE3441F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429000"/>
                        <a:ext cx="5229225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717A229-6486-45C6-B08B-B115EFDBF112}"/>
              </a:ext>
            </a:extLst>
          </p:cNvPr>
          <p:cNvSpPr txBox="1"/>
          <p:nvPr/>
        </p:nvSpPr>
        <p:spPr>
          <a:xfrm>
            <a:off x="539552" y="386104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,5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    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5D4462-E20D-4440-871A-9EDB063C6C79}"/>
              </a:ext>
            </a:extLst>
          </p:cNvPr>
          <p:cNvSpPr txBox="1"/>
          <p:nvPr/>
        </p:nvSpPr>
        <p:spPr>
          <a:xfrm>
            <a:off x="755576" y="5589240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₂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3568" y="4005064"/>
            <a:ext cx="20328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EAAE6DE-8D56-4621-A39E-E0F145697D02}"/>
              </a:ext>
            </a:extLst>
          </p:cNvPr>
          <p:cNvSpPr/>
          <p:nvPr/>
        </p:nvSpPr>
        <p:spPr>
          <a:xfrm>
            <a:off x="539552" y="5085184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D596F192-18F2-4919-96E4-182A7BC599AC}"/>
              </a:ext>
            </a:extLst>
          </p:cNvPr>
          <p:cNvSpPr/>
          <p:nvPr/>
        </p:nvSpPr>
        <p:spPr>
          <a:xfrm>
            <a:off x="395536" y="5733256"/>
            <a:ext cx="2032833" cy="465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32">
            <a:extLst>
              <a:ext uri="{FF2B5EF4-FFF2-40B4-BE49-F238E27FC236}">
                <a16:creationId xmlns:a16="http://schemas.microsoft.com/office/drawing/2014/main" id="{957E03A1-037F-4C4D-8857-CE3FD0C35D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892173"/>
              </p:ext>
            </p:extLst>
          </p:nvPr>
        </p:nvGraphicFramePr>
        <p:xfrm>
          <a:off x="2771800" y="4005064"/>
          <a:ext cx="4104456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5" name="Equation" r:id="rId6" imgW="1663560" imgH="431640" progId="Equation.DSMT4">
                  <p:embed/>
                </p:oleObj>
              </mc:Choice>
              <mc:Fallback>
                <p:oleObj name="Equation" r:id="rId6" imgW="1663560" imgH="43164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957E03A1-037F-4C4D-8857-CE3FD0C35D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005064"/>
                        <a:ext cx="4104456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1778A62D-256A-470C-96E2-097EA1FABD0F}"/>
              </a:ext>
            </a:extLst>
          </p:cNvPr>
          <p:cNvSpPr/>
          <p:nvPr/>
        </p:nvSpPr>
        <p:spPr>
          <a:xfrm>
            <a:off x="4355976" y="3429000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761481F6-982E-4C03-B15A-7B08AB2C40F9}"/>
              </a:ext>
            </a:extLst>
          </p:cNvPr>
          <p:cNvSpPr/>
          <p:nvPr/>
        </p:nvSpPr>
        <p:spPr>
          <a:xfrm>
            <a:off x="3923928" y="4077072"/>
            <a:ext cx="331236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843808" y="2780928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(6):</a:t>
            </a:r>
          </a:p>
        </p:txBody>
      </p:sp>
      <p:graphicFrame>
        <p:nvGraphicFramePr>
          <p:cNvPr id="34" name="Объект 33">
            <a:extLst>
              <a:ext uri="{FF2B5EF4-FFF2-40B4-BE49-F238E27FC236}">
                <a16:creationId xmlns:a16="http://schemas.microsoft.com/office/drawing/2014/main" id="{2AACF70B-8BC8-4C5C-B659-7D981CE16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8238475"/>
              </p:ext>
            </p:extLst>
          </p:nvPr>
        </p:nvGraphicFramePr>
        <p:xfrm>
          <a:off x="2771775" y="5084763"/>
          <a:ext cx="4119563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6" name="Equation" r:id="rId8" imgW="1663560" imgH="431640" progId="Equation.DSMT4">
                  <p:embed/>
                </p:oleObj>
              </mc:Choice>
              <mc:Fallback>
                <p:oleObj name="Equation" r:id="rId8" imgW="1663560" imgH="431640" progId="Equation.DSMT4">
                  <p:embed/>
                  <p:pic>
                    <p:nvPicPr>
                      <p:cNvPr id="33" name="Объект 32">
                        <a:extLst>
                          <a:ext uri="{FF2B5EF4-FFF2-40B4-BE49-F238E27FC236}">
                            <a16:creationId xmlns:a16="http://schemas.microsoft.com/office/drawing/2014/main" id="{957E03A1-037F-4C4D-8857-CE3FD0C35D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5084763"/>
                        <a:ext cx="4119563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904003F8-2A1F-496C-BD3D-34D3345F53A2}"/>
              </a:ext>
            </a:extLst>
          </p:cNvPr>
          <p:cNvSpPr/>
          <p:nvPr/>
        </p:nvSpPr>
        <p:spPr>
          <a:xfrm>
            <a:off x="3995936" y="5157192"/>
            <a:ext cx="28803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 flipH="1">
            <a:off x="2712256" y="2780928"/>
            <a:ext cx="1" cy="33843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39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8" grpId="0" animBg="1"/>
      <p:bldP spid="35" grpId="0" animBg="1"/>
      <p:bldP spid="27" grpId="0" animBg="1"/>
      <p:bldP spid="30" grpId="0" animBg="1"/>
      <p:bldP spid="31" grpId="0" animBg="1"/>
      <p:bldP spid="39" grpId="0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</TotalTime>
  <Words>553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Equation</vt:lpstr>
      <vt:lpstr>MathType 7.0 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59</cp:revision>
  <dcterms:created xsi:type="dcterms:W3CDTF">2022-12-13T10:27:38Z</dcterms:created>
  <dcterms:modified xsi:type="dcterms:W3CDTF">2024-04-25T04:53:24Z</dcterms:modified>
</cp:coreProperties>
</file>